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omfortaa" panose="020B0604020202020204" charset="0"/>
      <p:regular r:id="rId34"/>
      <p:bold r:id="rId35"/>
    </p:embeddedFont>
    <p:embeddedFont>
      <p:font typeface="Roboto" panose="020B0604020202020204" charset="0"/>
      <p:regular r:id="rId36"/>
      <p:bold r:id="rId37"/>
      <p:italic r:id="rId38"/>
      <p:boldItalic r:id="rId39"/>
    </p:embeddedFont>
    <p:embeddedFont>
      <p:font typeface="Roboto Medium"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2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005f78bd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005f78bd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e87e22df0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e87e22df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e87e22df0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e87e22df0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e87e22df0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e87e22df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e87e22df0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e87e22df0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e87e22df0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e87e22df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e87e22df0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e87e22df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e87e22df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e87e22df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e87e22df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e87e22df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00f6ea9e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00f6ea9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e87e22df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e87e22df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00f6ea9e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00f6ea9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00f6ea9e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00f6ea9e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00f6ea9e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00f6ea9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00f6ea9e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00f6ea9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00f6ea9e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00f6ea9e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00f6ea9e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00f6ea9e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00f6ea9e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00f6ea9e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00f6ea9e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00f6ea9e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00f6ea9e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00f6ea9e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00f6ea9e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00f6ea9e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e87e22df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e87e22df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00f6ea9e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00f6ea9e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00f6ea9e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00f6ea9e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e87e22df0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e87e22df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e87e22df0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e87e22df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005f78bd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005f78bd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e87e22df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e87e22df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e87e22df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e87e22df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e87e22df0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e87e22df0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crazy8girl.shinyapps.io/time-serie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drive.google.com/open?id=1jKIVEpnYoXVK3Gvdz-fiT-2qu2nXyzMEWgNBzwyAAy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6A5AF"/>
            </a:gs>
            <a:gs pos="100000">
              <a:srgbClr val="0C343D"/>
            </a:gs>
          </a:gsLst>
          <a:path path="circle">
            <a:fillToRect l="50000" t="50000" r="50000" b="50000"/>
          </a:path>
          <a:tileRect/>
        </a:gradFill>
        <a:effectLst/>
      </p:bgPr>
    </p:bg>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t="7700" b="7309"/>
          <a:stretch/>
        </p:blipFill>
        <p:spPr>
          <a:xfrm>
            <a:off x="0" y="0"/>
            <a:ext cx="9144001" cy="5143500"/>
          </a:xfrm>
          <a:prstGeom prst="rect">
            <a:avLst/>
          </a:prstGeom>
          <a:noFill/>
          <a:ln>
            <a:noFill/>
          </a:ln>
        </p:spPr>
      </p:pic>
      <p:sp>
        <p:nvSpPr>
          <p:cNvPr id="68" name="Google Shape;68;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Time Series Analysis of Retail Data</a:t>
            </a:r>
            <a:endParaRPr sz="4000"/>
          </a:p>
          <a:p>
            <a:pPr marL="0" lvl="0" indent="0" algn="l" rtl="0">
              <a:spcBef>
                <a:spcPts val="0"/>
              </a:spcBef>
              <a:spcAft>
                <a:spcPts val="0"/>
              </a:spcAft>
              <a:buNone/>
            </a:pPr>
            <a:r>
              <a:rPr lang="en" sz="2400"/>
              <a:t>Investigating the Impact of Marketing on Sales </a:t>
            </a:r>
            <a:endParaRPr sz="2400"/>
          </a:p>
        </p:txBody>
      </p:sp>
      <p:sp>
        <p:nvSpPr>
          <p:cNvPr id="69" name="Google Shape;69;p13"/>
          <p:cNvSpPr txBox="1">
            <a:spLocks noGrp="1"/>
          </p:cNvSpPr>
          <p:nvPr>
            <p:ph type="subTitle" idx="1"/>
          </p:nvPr>
        </p:nvSpPr>
        <p:spPr>
          <a:xfrm>
            <a:off x="5083950" y="3229475"/>
            <a:ext cx="37614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CSDA1040: Advance Methods of Data Analysis</a:t>
            </a:r>
            <a:endParaRPr dirty="0"/>
          </a:p>
          <a:p>
            <a:pPr marL="0" lvl="0" indent="0" algn="l" rtl="0">
              <a:spcBef>
                <a:spcPts val="0"/>
              </a:spcBef>
              <a:spcAft>
                <a:spcPts val="0"/>
              </a:spcAft>
              <a:buNone/>
            </a:pPr>
            <a:r>
              <a:rPr lang="en" dirty="0"/>
              <a:t>Jennifer Johnson &amp; Jessee Ho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ARIMA Forecasting</a:t>
            </a:r>
            <a:endParaRPr/>
          </a:p>
        </p:txBody>
      </p:sp>
      <p:sp>
        <p:nvSpPr>
          <p:cNvPr id="162" name="Google Shape;162;p2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ARIMA forecast, we can see that the sale pattern is forecasted to persist and that the slight upward trend identified in the decomposition persists. </a:t>
            </a:r>
            <a:endParaRPr/>
          </a:p>
          <a:p>
            <a:pPr marL="0" lvl="0" indent="0" algn="l" rtl="0">
              <a:spcBef>
                <a:spcPts val="1600"/>
              </a:spcBef>
              <a:spcAft>
                <a:spcPts val="1600"/>
              </a:spcAft>
              <a:buNone/>
            </a:pPr>
            <a:r>
              <a:rPr lang="en"/>
              <a:t>We can conclude that that testing a marketing campaign on this data will yield results that are somewhat applicable to forecasted scenarios as well.</a:t>
            </a:r>
            <a:endParaRPr/>
          </a:p>
        </p:txBody>
      </p:sp>
      <p:sp>
        <p:nvSpPr>
          <p:cNvPr id="163" name="Google Shape;163;p22"/>
          <p:cNvSpPr txBox="1"/>
          <p:nvPr/>
        </p:nvSpPr>
        <p:spPr>
          <a:xfrm>
            <a:off x="3340950" y="4042950"/>
            <a:ext cx="5682900" cy="1037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085631"/>
                </a:solidFill>
                <a:latin typeface="Roboto"/>
                <a:ea typeface="Roboto"/>
                <a:cs typeface="Roboto"/>
                <a:sym typeface="Roboto"/>
              </a:rPr>
              <a:t>library(forecast)</a:t>
            </a:r>
            <a:endParaRPr sz="700">
              <a:solidFill>
                <a:srgbClr val="085631"/>
              </a:solidFill>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fit &lt;- arima(salesd4_ts, order=c(0,0,0), list(order=c(0,1,0), period=12))</a:t>
            </a:r>
            <a:endParaRPr sz="700">
              <a:latin typeface="Roboto"/>
              <a:ea typeface="Roboto"/>
              <a:cs typeface="Roboto"/>
              <a:sym typeface="Roboto"/>
            </a:endParaRPr>
          </a:p>
          <a:p>
            <a:pPr marL="0" lvl="0" indent="0" algn="l" rtl="0">
              <a:spcBef>
                <a:spcPts val="0"/>
              </a:spcBef>
              <a:spcAft>
                <a:spcPts val="0"/>
              </a:spcAft>
              <a:buNone/>
            </a:pPr>
            <a:r>
              <a:rPr lang="en" sz="700">
                <a:solidFill>
                  <a:srgbClr val="085631"/>
                </a:solidFill>
                <a:latin typeface="Roboto"/>
                <a:ea typeface="Roboto"/>
                <a:cs typeface="Roboto"/>
                <a:sym typeface="Roboto"/>
              </a:rPr>
              <a:t>#fit &lt;- auto.arima(salesd4_ts)</a:t>
            </a:r>
            <a:endParaRPr sz="700">
              <a:solidFill>
                <a:srgbClr val="085631"/>
              </a:solidFill>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fore &lt;- predict(fit, n.ahead=24)</a:t>
            </a:r>
            <a:endParaRPr sz="700">
              <a:latin typeface="Roboto"/>
              <a:ea typeface="Roboto"/>
              <a:cs typeface="Roboto"/>
              <a:sym typeface="Roboto"/>
            </a:endParaRPr>
          </a:p>
          <a:p>
            <a:pPr marL="0" lvl="0" indent="0" algn="l" rtl="0">
              <a:spcBef>
                <a:spcPts val="0"/>
              </a:spcBef>
              <a:spcAft>
                <a:spcPts val="0"/>
              </a:spcAft>
              <a:buNone/>
            </a:pPr>
            <a:r>
              <a:rPr lang="en" sz="700">
                <a:solidFill>
                  <a:srgbClr val="085631"/>
                </a:solidFill>
                <a:latin typeface="Roboto"/>
                <a:ea typeface="Roboto"/>
                <a:cs typeface="Roboto"/>
                <a:sym typeface="Roboto"/>
              </a:rPr>
              <a:t># error bounds at 95% confidence level</a:t>
            </a:r>
            <a:endParaRPr sz="700">
              <a:solidFill>
                <a:srgbClr val="085631"/>
              </a:solidFill>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U &lt;- fore$pred + 2*fore$se</a:t>
            </a:r>
            <a:endParaRPr sz="700">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L &lt;- fore$pred - 2*fore$se</a:t>
            </a:r>
            <a:endParaRPr sz="700">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ts.plot(salesd4_ts, fore$pred, U, L, col=c(1,2,4,4),lty = c(1,1,2,2))</a:t>
            </a:r>
            <a:endParaRPr sz="700">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legend("topleft", c("Actual", "Forecast", "Error Bounds (95% Confidence)"), lty=c(1,1,2), cex=0.5)</a:t>
            </a:r>
            <a:endParaRPr sz="700">
              <a:latin typeface="Roboto"/>
              <a:ea typeface="Roboto"/>
              <a:cs typeface="Roboto"/>
              <a:sym typeface="Roboto"/>
            </a:endParaRPr>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pic>
        <p:nvPicPr>
          <p:cNvPr id="164" name="Google Shape;164;p22"/>
          <p:cNvPicPr preferRelativeResize="0"/>
          <p:nvPr/>
        </p:nvPicPr>
        <p:blipFill>
          <a:blip r:embed="rId3">
            <a:alphaModFix/>
          </a:blip>
          <a:stretch>
            <a:fillRect/>
          </a:stretch>
        </p:blipFill>
        <p:spPr>
          <a:xfrm>
            <a:off x="3340949" y="61525"/>
            <a:ext cx="5683049" cy="391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68"/>
        <p:cNvGrpSpPr/>
        <p:nvPr/>
      </p:nvGrpSpPr>
      <p:grpSpPr>
        <a:xfrm>
          <a:off x="0" y="0"/>
          <a:ext cx="0" cy="0"/>
          <a:chOff x="0" y="0"/>
          <a:chExt cx="0" cy="0"/>
        </a:xfrm>
      </p:grpSpPr>
      <p:pic>
        <p:nvPicPr>
          <p:cNvPr id="169" name="Google Shape;16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0" name="Google Shape;170;p23"/>
          <p:cNvSpPr txBox="1">
            <a:spLocks noGrp="1"/>
          </p:cNvSpPr>
          <p:nvPr>
            <p:ph type="title"/>
          </p:nvPr>
        </p:nvSpPr>
        <p:spPr>
          <a:xfrm>
            <a:off x="135850" y="588225"/>
            <a:ext cx="8370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Model 2:</a:t>
            </a:r>
            <a:endParaRPr sz="2400"/>
          </a:p>
          <a:p>
            <a:pPr marL="0" lvl="0" indent="0" algn="l" rtl="0">
              <a:spcBef>
                <a:spcPts val="0"/>
              </a:spcBef>
              <a:spcAft>
                <a:spcPts val="0"/>
              </a:spcAft>
              <a:buNone/>
            </a:pPr>
            <a:r>
              <a:rPr lang="en" sz="3600"/>
              <a:t>Predicting Marketing Campaign Results</a:t>
            </a:r>
            <a:r>
              <a:rPr lang="en" sz="3600">
                <a:latin typeface="Comfortaa"/>
                <a:ea typeface="Comfortaa"/>
                <a:cs typeface="Comfortaa"/>
                <a:sym typeface="Comfortaa"/>
              </a:rPr>
              <a:t> </a:t>
            </a:r>
            <a:r>
              <a:rPr lang="en" sz="3600"/>
              <a:t> </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117200" y="221500"/>
            <a:ext cx="30183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Creating a Marketing Campaign</a:t>
            </a:r>
            <a:endParaRPr/>
          </a:p>
        </p:txBody>
      </p:sp>
      <p:sp>
        <p:nvSpPr>
          <p:cNvPr id="176" name="Google Shape;176;p24"/>
          <p:cNvSpPr txBox="1"/>
          <p:nvPr/>
        </p:nvSpPr>
        <p:spPr>
          <a:xfrm>
            <a:off x="3372350" y="75550"/>
            <a:ext cx="5743800" cy="26403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#Create the marketing campaign period in March 2012</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sales_marketing </a:t>
            </a:r>
            <a:r>
              <a:rPr lang="en" sz="1100">
                <a:solidFill>
                  <a:srgbClr val="999999"/>
                </a:solidFill>
                <a:latin typeface="Roboto"/>
                <a:ea typeface="Roboto"/>
                <a:cs typeface="Roboto"/>
                <a:sym typeface="Roboto"/>
              </a:rPr>
              <a:t>&lt;-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sales_s1 </a:t>
            </a:r>
            <a:r>
              <a:rPr lang="en" sz="1100">
                <a:solidFill>
                  <a:srgbClr val="999999"/>
                </a:solidFill>
                <a:latin typeface="Roboto"/>
                <a:ea typeface="Roboto"/>
                <a:cs typeface="Roboto"/>
                <a:sym typeface="Roboto"/>
              </a:rPr>
              <a:t>%&gt;%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mutate(marketing_campaign = ifelse(Dept </a:t>
            </a:r>
            <a:r>
              <a:rPr lang="en" sz="1100">
                <a:solidFill>
                  <a:srgbClr val="999999"/>
                </a:solidFill>
                <a:latin typeface="Roboto"/>
                <a:ea typeface="Roboto"/>
                <a:cs typeface="Roboto"/>
                <a:sym typeface="Roboto"/>
              </a:rPr>
              <a:t>==</a:t>
            </a:r>
            <a:r>
              <a:rPr lang="en" sz="1100">
                <a:latin typeface="Roboto"/>
                <a:ea typeface="Roboto"/>
                <a:cs typeface="Roboto"/>
                <a:sym typeface="Roboto"/>
              </a:rPr>
              <a:t> </a:t>
            </a:r>
            <a:r>
              <a:rPr lang="en" sz="1100">
                <a:solidFill>
                  <a:srgbClr val="0000FF"/>
                </a:solidFill>
                <a:latin typeface="Roboto"/>
                <a:ea typeface="Roboto"/>
                <a:cs typeface="Roboto"/>
                <a:sym typeface="Roboto"/>
              </a:rPr>
              <a:t>4</a:t>
            </a:r>
            <a:r>
              <a:rPr lang="en" sz="1100">
                <a:latin typeface="Roboto"/>
                <a:ea typeface="Roboto"/>
                <a:cs typeface="Roboto"/>
                <a:sym typeface="Roboto"/>
              </a:rPr>
              <a:t> &amp; Date </a:t>
            </a:r>
            <a:r>
              <a:rPr lang="en" sz="1100">
                <a:solidFill>
                  <a:srgbClr val="999999"/>
                </a:solidFill>
                <a:latin typeface="Roboto"/>
                <a:ea typeface="Roboto"/>
                <a:cs typeface="Roboto"/>
                <a:sym typeface="Roboto"/>
              </a:rPr>
              <a:t>&gt;</a:t>
            </a:r>
            <a:r>
              <a:rPr lang="en" sz="1100">
                <a:latin typeface="Roboto"/>
                <a:ea typeface="Roboto"/>
                <a:cs typeface="Roboto"/>
                <a:sym typeface="Roboto"/>
              </a:rPr>
              <a:t> </a:t>
            </a:r>
            <a:r>
              <a:rPr lang="en" sz="1100">
                <a:solidFill>
                  <a:srgbClr val="085631"/>
                </a:solidFill>
                <a:latin typeface="Roboto"/>
                <a:ea typeface="Roboto"/>
                <a:cs typeface="Roboto"/>
                <a:sym typeface="Roboto"/>
              </a:rPr>
              <a:t>"2012-02-28"</a:t>
            </a:r>
            <a:r>
              <a:rPr lang="en" sz="1100">
                <a:latin typeface="Roboto"/>
                <a:ea typeface="Roboto"/>
                <a:cs typeface="Roboto"/>
                <a:sym typeface="Roboto"/>
              </a:rPr>
              <a:t> &amp; Date </a:t>
            </a:r>
            <a:r>
              <a:rPr lang="en" sz="1100">
                <a:solidFill>
                  <a:srgbClr val="999999"/>
                </a:solidFill>
                <a:latin typeface="Roboto"/>
                <a:ea typeface="Roboto"/>
                <a:cs typeface="Roboto"/>
                <a:sym typeface="Roboto"/>
              </a:rPr>
              <a:t>&lt;</a:t>
            </a:r>
            <a:r>
              <a:rPr lang="en" sz="1100">
                <a:latin typeface="Roboto"/>
                <a:ea typeface="Roboto"/>
                <a:cs typeface="Roboto"/>
                <a:sym typeface="Roboto"/>
              </a:rPr>
              <a:t> </a:t>
            </a:r>
            <a:r>
              <a:rPr lang="en" sz="1100">
                <a:solidFill>
                  <a:srgbClr val="085631"/>
                </a:solidFill>
                <a:latin typeface="Roboto"/>
                <a:ea typeface="Roboto"/>
                <a:cs typeface="Roboto"/>
                <a:sym typeface="Roboto"/>
              </a:rPr>
              <a:t>"2012-04-01"</a:t>
            </a:r>
            <a:r>
              <a:rPr lang="en" sz="1100">
                <a:latin typeface="Roboto"/>
                <a:ea typeface="Roboto"/>
                <a:cs typeface="Roboto"/>
                <a:sym typeface="Roboto"/>
              </a:rPr>
              <a:t>, </a:t>
            </a:r>
            <a:r>
              <a:rPr lang="en" sz="1100">
                <a:solidFill>
                  <a:srgbClr val="4A86E8"/>
                </a:solidFill>
                <a:latin typeface="Roboto"/>
                <a:ea typeface="Roboto"/>
                <a:cs typeface="Roboto"/>
                <a:sym typeface="Roboto"/>
              </a:rPr>
              <a:t>TRUE</a:t>
            </a:r>
            <a:r>
              <a:rPr lang="en" sz="1100">
                <a:latin typeface="Roboto"/>
                <a:ea typeface="Roboto"/>
                <a:cs typeface="Roboto"/>
                <a:sym typeface="Roboto"/>
              </a:rPr>
              <a:t>, </a:t>
            </a:r>
            <a:r>
              <a:rPr lang="en" sz="1100">
                <a:solidFill>
                  <a:srgbClr val="4A86E8"/>
                </a:solidFill>
                <a:latin typeface="Roboto"/>
                <a:ea typeface="Roboto"/>
                <a:cs typeface="Roboto"/>
                <a:sym typeface="Roboto"/>
              </a:rPr>
              <a:t>FALSE</a:t>
            </a:r>
            <a:r>
              <a:rPr lang="en" sz="1100">
                <a:latin typeface="Roboto"/>
                <a:ea typeface="Roboto"/>
                <a:cs typeface="Roboto"/>
                <a:sym typeface="Roboto"/>
              </a:rPr>
              <a:t>))</a:t>
            </a:r>
            <a:r>
              <a:rPr lang="en" sz="1100">
                <a:solidFill>
                  <a:srgbClr val="085631"/>
                </a:solidFill>
                <a:latin typeface="Roboto"/>
                <a:ea typeface="Roboto"/>
                <a:cs typeface="Roboto"/>
                <a:sym typeface="Roboto"/>
              </a:rPr>
              <a:t>#control marketing campaign here in SHINY</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 Confirm Marketing Campaign is in correct period</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sales_marketing </a:t>
            </a:r>
            <a:r>
              <a:rPr lang="en" sz="1100">
                <a:solidFill>
                  <a:srgbClr val="999999"/>
                </a:solidFill>
                <a:latin typeface="Roboto"/>
                <a:ea typeface="Roboto"/>
                <a:cs typeface="Roboto"/>
                <a:sym typeface="Roboto"/>
              </a:rPr>
              <a:t>%&gt;%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filter(Date </a:t>
            </a:r>
            <a:r>
              <a:rPr lang="en" sz="1100">
                <a:solidFill>
                  <a:srgbClr val="B7B7B7"/>
                </a:solidFill>
                <a:latin typeface="Roboto"/>
                <a:ea typeface="Roboto"/>
                <a:cs typeface="Roboto"/>
                <a:sym typeface="Roboto"/>
              </a:rPr>
              <a:t>&gt; </a:t>
            </a:r>
            <a:r>
              <a:rPr lang="en" sz="1100">
                <a:solidFill>
                  <a:srgbClr val="085631"/>
                </a:solidFill>
                <a:latin typeface="Roboto"/>
                <a:ea typeface="Roboto"/>
                <a:cs typeface="Roboto"/>
                <a:sym typeface="Roboto"/>
              </a:rPr>
              <a:t>"2012-02-01"</a:t>
            </a:r>
            <a:r>
              <a:rPr lang="en" sz="1100">
                <a:latin typeface="Roboto"/>
                <a:ea typeface="Roboto"/>
                <a:cs typeface="Roboto"/>
                <a:sym typeface="Roboto"/>
              </a:rPr>
              <a:t> &amp; Date </a:t>
            </a:r>
            <a:r>
              <a:rPr lang="en" sz="1100">
                <a:solidFill>
                  <a:srgbClr val="B7B7B7"/>
                </a:solidFill>
                <a:latin typeface="Roboto"/>
                <a:ea typeface="Roboto"/>
                <a:cs typeface="Roboto"/>
                <a:sym typeface="Roboto"/>
              </a:rPr>
              <a:t>&lt;</a:t>
            </a:r>
            <a:r>
              <a:rPr lang="en" sz="1100">
                <a:latin typeface="Roboto"/>
                <a:ea typeface="Roboto"/>
                <a:cs typeface="Roboto"/>
                <a:sym typeface="Roboto"/>
              </a:rPr>
              <a:t> </a:t>
            </a:r>
            <a:r>
              <a:rPr lang="en" sz="1100">
                <a:solidFill>
                  <a:srgbClr val="085631"/>
                </a:solidFill>
                <a:latin typeface="Roboto"/>
                <a:ea typeface="Roboto"/>
                <a:cs typeface="Roboto"/>
                <a:sym typeface="Roboto"/>
              </a:rPr>
              <a:t>"2012-05-01"</a:t>
            </a:r>
            <a:r>
              <a:rPr lang="en" sz="1100">
                <a:latin typeface="Roboto"/>
                <a:ea typeface="Roboto"/>
                <a:cs typeface="Roboto"/>
                <a:sym typeface="Roboto"/>
              </a:rPr>
              <a:t>,Dept </a:t>
            </a:r>
            <a:r>
              <a:rPr lang="en" sz="1100">
                <a:solidFill>
                  <a:srgbClr val="999999"/>
                </a:solidFill>
                <a:latin typeface="Roboto"/>
                <a:ea typeface="Roboto"/>
                <a:cs typeface="Roboto"/>
                <a:sym typeface="Roboto"/>
              </a:rPr>
              <a:t>==</a:t>
            </a:r>
            <a:r>
              <a:rPr lang="en" sz="1100">
                <a:latin typeface="Roboto"/>
                <a:ea typeface="Roboto"/>
                <a:cs typeface="Roboto"/>
                <a:sym typeface="Roboto"/>
              </a:rPr>
              <a:t> </a:t>
            </a:r>
            <a:r>
              <a:rPr lang="en" sz="1100">
                <a:solidFill>
                  <a:srgbClr val="0000FF"/>
                </a:solidFill>
                <a:latin typeface="Roboto"/>
                <a:ea typeface="Roboto"/>
                <a:cs typeface="Roboto"/>
                <a:sym typeface="Roboto"/>
              </a:rPr>
              <a:t>4</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#Adjust sales based on marketing campaign, using 30% sales increase target</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sales_adj </a:t>
            </a:r>
            <a:r>
              <a:rPr lang="en" sz="1100">
                <a:solidFill>
                  <a:srgbClr val="B7B7B7"/>
                </a:solidFill>
                <a:latin typeface="Roboto"/>
                <a:ea typeface="Roboto"/>
                <a:cs typeface="Roboto"/>
                <a:sym typeface="Roboto"/>
              </a:rPr>
              <a:t>&lt;-</a:t>
            </a:r>
            <a:endParaRPr sz="1100">
              <a:solidFill>
                <a:srgbClr val="B7B7B7"/>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sales_marketing </a:t>
            </a:r>
            <a:r>
              <a:rPr lang="en" sz="1100">
                <a:solidFill>
                  <a:srgbClr val="999999"/>
                </a:solidFill>
                <a:latin typeface="Roboto"/>
                <a:ea typeface="Roboto"/>
                <a:cs typeface="Roboto"/>
                <a:sym typeface="Roboto"/>
              </a:rPr>
              <a:t>%&gt;%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mutate(adj_sales = ifelse(marketing_campaign </a:t>
            </a:r>
            <a:r>
              <a:rPr lang="en" sz="1100">
                <a:solidFill>
                  <a:srgbClr val="999999"/>
                </a:solidFill>
                <a:latin typeface="Roboto"/>
                <a:ea typeface="Roboto"/>
                <a:cs typeface="Roboto"/>
                <a:sym typeface="Roboto"/>
              </a:rPr>
              <a:t>==</a:t>
            </a:r>
            <a:r>
              <a:rPr lang="en" sz="1100">
                <a:latin typeface="Roboto"/>
                <a:ea typeface="Roboto"/>
                <a:cs typeface="Roboto"/>
                <a:sym typeface="Roboto"/>
              </a:rPr>
              <a:t> TRUE,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Weekly_Sales </a:t>
            </a:r>
            <a:r>
              <a:rPr lang="en" sz="1100">
                <a:solidFill>
                  <a:srgbClr val="999999"/>
                </a:solidFill>
                <a:latin typeface="Roboto"/>
                <a:ea typeface="Roboto"/>
                <a:cs typeface="Roboto"/>
                <a:sym typeface="Roboto"/>
              </a:rPr>
              <a:t>*</a:t>
            </a:r>
            <a:r>
              <a:rPr lang="en" sz="1100">
                <a:latin typeface="Roboto"/>
                <a:ea typeface="Roboto"/>
                <a:cs typeface="Roboto"/>
                <a:sym typeface="Roboto"/>
              </a:rPr>
              <a:t> </a:t>
            </a:r>
            <a:r>
              <a:rPr lang="en" sz="1100">
                <a:solidFill>
                  <a:srgbClr val="0000FF"/>
                </a:solidFill>
                <a:latin typeface="Roboto"/>
                <a:ea typeface="Roboto"/>
                <a:cs typeface="Roboto"/>
                <a:sym typeface="Roboto"/>
              </a:rPr>
              <a:t>1.3</a:t>
            </a:r>
            <a:r>
              <a:rPr lang="en" sz="1100">
                <a:latin typeface="Roboto"/>
                <a:ea typeface="Roboto"/>
                <a:cs typeface="Roboto"/>
                <a:sym typeface="Roboto"/>
              </a:rPr>
              <a:t>,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Weekly_Sales))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77" name="Google Shape;177;p24"/>
          <p:cNvSpPr txBox="1"/>
          <p:nvPr/>
        </p:nvSpPr>
        <p:spPr>
          <a:xfrm>
            <a:off x="326000" y="1445825"/>
            <a:ext cx="2600700" cy="3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Using our sale date from the previous model, we generated a sales campaign during a calm period in sales to see if we could generate a sales peak out of season.</a:t>
            </a:r>
            <a:endParaRPr>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Our campaign will take place during the month of March in 2012. Our sales target will be a 30% increase in sales which is the top end retail objective for most online campaigns.</a:t>
            </a:r>
            <a:endParaRPr>
              <a:solidFill>
                <a:schemeClr val="lt1"/>
              </a:solidFill>
              <a:latin typeface="Roboto"/>
              <a:ea typeface="Roboto"/>
              <a:cs typeface="Roboto"/>
              <a:sym typeface="Roboto"/>
            </a:endParaRPr>
          </a:p>
        </p:txBody>
      </p:sp>
      <p:pic>
        <p:nvPicPr>
          <p:cNvPr id="178" name="Google Shape;178;p24"/>
          <p:cNvPicPr preferRelativeResize="0"/>
          <p:nvPr/>
        </p:nvPicPr>
        <p:blipFill rotWithShape="1">
          <a:blip r:embed="rId3">
            <a:alphaModFix/>
          </a:blip>
          <a:srcRect b="24981"/>
          <a:stretch/>
        </p:blipFill>
        <p:spPr>
          <a:xfrm>
            <a:off x="3372350" y="2822800"/>
            <a:ext cx="5315425" cy="2249425"/>
          </a:xfrm>
          <a:prstGeom prst="rect">
            <a:avLst/>
          </a:prstGeom>
          <a:noFill/>
          <a:ln>
            <a:noFill/>
          </a:ln>
        </p:spPr>
      </p:pic>
      <p:sp>
        <p:nvSpPr>
          <p:cNvPr id="179" name="Google Shape;179;p24"/>
          <p:cNvSpPr/>
          <p:nvPr/>
        </p:nvSpPr>
        <p:spPr>
          <a:xfrm rot="5400000">
            <a:off x="7719950" y="3765600"/>
            <a:ext cx="236275" cy="808775"/>
          </a:xfrm>
          <a:prstGeom prst="flowChartOffpageConnector">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p:nvPr/>
        </p:nvSpPr>
        <p:spPr>
          <a:xfrm>
            <a:off x="7579100" y="4088238"/>
            <a:ext cx="618000" cy="1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Roboto"/>
                <a:ea typeface="Roboto"/>
                <a:cs typeface="Roboto"/>
                <a:sym typeface="Roboto"/>
              </a:rPr>
              <a:t>Campaign Start</a:t>
            </a:r>
            <a:endParaRPr sz="700" b="1">
              <a:solidFill>
                <a:srgbClr val="FFFFFF"/>
              </a:solidFill>
              <a:latin typeface="Roboto"/>
              <a:ea typeface="Roboto"/>
              <a:cs typeface="Roboto"/>
              <a:sym typeface="Roboto"/>
            </a:endParaRPr>
          </a:p>
        </p:txBody>
      </p:sp>
      <p:sp>
        <p:nvSpPr>
          <p:cNvPr id="181" name="Google Shape;181;p24"/>
          <p:cNvSpPr/>
          <p:nvPr/>
        </p:nvSpPr>
        <p:spPr>
          <a:xfrm rot="5400000">
            <a:off x="7706325" y="4360825"/>
            <a:ext cx="263525" cy="808775"/>
          </a:xfrm>
          <a:prstGeom prst="flowChartOffpageConnector">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txBox="1"/>
          <p:nvPr/>
        </p:nvSpPr>
        <p:spPr>
          <a:xfrm>
            <a:off x="7579100" y="4696050"/>
            <a:ext cx="618000" cy="16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Roboto"/>
                <a:ea typeface="Roboto"/>
                <a:cs typeface="Roboto"/>
                <a:sym typeface="Roboto"/>
              </a:rPr>
              <a:t>Campaign End</a:t>
            </a:r>
            <a:endParaRPr sz="700" b="1">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t>Comparing Historical Data to Marketing Campaign Projections</a:t>
            </a:r>
            <a:endParaRPr/>
          </a:p>
        </p:txBody>
      </p:sp>
      <p:sp>
        <p:nvSpPr>
          <p:cNvPr id="188" name="Google Shape;188;p25"/>
          <p:cNvSpPr txBox="1"/>
          <p:nvPr/>
        </p:nvSpPr>
        <p:spPr>
          <a:xfrm>
            <a:off x="181100" y="801075"/>
            <a:ext cx="3180300" cy="19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first chart is the adjusted sales containing our marketing campaign. We can see that an artificial lift has been created in March when compared to the previous historical sales.</a:t>
            </a:r>
            <a:endParaRPr>
              <a:latin typeface="Roboto"/>
              <a:ea typeface="Roboto"/>
              <a:cs typeface="Roboto"/>
              <a:sym typeface="Roboto"/>
            </a:endParaRPr>
          </a:p>
        </p:txBody>
      </p:sp>
      <p:pic>
        <p:nvPicPr>
          <p:cNvPr id="189" name="Google Shape;189;p25"/>
          <p:cNvPicPr preferRelativeResize="0"/>
          <p:nvPr/>
        </p:nvPicPr>
        <p:blipFill>
          <a:blip r:embed="rId3">
            <a:alphaModFix/>
          </a:blip>
          <a:stretch>
            <a:fillRect/>
          </a:stretch>
        </p:blipFill>
        <p:spPr>
          <a:xfrm>
            <a:off x="3713750" y="692025"/>
            <a:ext cx="5392024" cy="4451550"/>
          </a:xfrm>
          <a:prstGeom prst="rect">
            <a:avLst/>
          </a:prstGeom>
          <a:noFill/>
          <a:ln>
            <a:noFill/>
          </a:ln>
        </p:spPr>
      </p:pic>
      <p:sp>
        <p:nvSpPr>
          <p:cNvPr id="190" name="Google Shape;190;p25"/>
          <p:cNvSpPr/>
          <p:nvPr/>
        </p:nvSpPr>
        <p:spPr>
          <a:xfrm>
            <a:off x="6643075" y="971200"/>
            <a:ext cx="490800" cy="4025700"/>
          </a:xfrm>
          <a:prstGeom prst="rect">
            <a:avLst/>
          </a:prstGeom>
          <a:noFill/>
          <a:ln w="19050" cap="flat" cmpd="sng">
            <a:solidFill>
              <a:srgbClr val="3D85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p:nvPr/>
        </p:nvSpPr>
        <p:spPr>
          <a:xfrm>
            <a:off x="98250" y="3562675"/>
            <a:ext cx="3482400" cy="1499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sales_adj </a:t>
            </a:r>
            <a:r>
              <a:rPr lang="en" sz="1100">
                <a:solidFill>
                  <a:srgbClr val="999999"/>
                </a:solidFill>
                <a:latin typeface="Roboto"/>
                <a:ea typeface="Roboto"/>
                <a:cs typeface="Roboto"/>
                <a:sym typeface="Roboto"/>
              </a:rPr>
              <a:t>%&gt;%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  </a:t>
            </a:r>
            <a:r>
              <a:rPr lang="en" sz="1100">
                <a:latin typeface="Roboto"/>
                <a:ea typeface="Roboto"/>
                <a:cs typeface="Roboto"/>
                <a:sym typeface="Roboto"/>
              </a:rPr>
              <a:t>filter(Dept </a:t>
            </a:r>
            <a:r>
              <a:rPr lang="en" sz="1100">
                <a:solidFill>
                  <a:srgbClr val="999999"/>
                </a:solidFill>
                <a:latin typeface="Roboto"/>
                <a:ea typeface="Roboto"/>
                <a:cs typeface="Roboto"/>
                <a:sym typeface="Roboto"/>
              </a:rPr>
              <a:t>==</a:t>
            </a:r>
            <a:r>
              <a:rPr lang="en" sz="1100">
                <a:solidFill>
                  <a:srgbClr val="0000FF"/>
                </a:solidFill>
                <a:latin typeface="Roboto"/>
                <a:ea typeface="Roboto"/>
                <a:cs typeface="Roboto"/>
                <a:sym typeface="Roboto"/>
              </a:rPr>
              <a:t> 4</a:t>
            </a:r>
            <a:r>
              <a:rPr lang="en" sz="1100">
                <a:latin typeface="Roboto"/>
                <a:ea typeface="Roboto"/>
                <a:cs typeface="Roboto"/>
                <a:sym typeface="Roboto"/>
              </a:rPr>
              <a:t> &amp; Date &gt; </a:t>
            </a:r>
            <a:r>
              <a:rPr lang="en" sz="1100">
                <a:solidFill>
                  <a:srgbClr val="085631"/>
                </a:solidFill>
                <a:latin typeface="Roboto"/>
                <a:ea typeface="Roboto"/>
                <a:cs typeface="Roboto"/>
                <a:sym typeface="Roboto"/>
              </a:rPr>
              <a:t>"2011-06-01"</a:t>
            </a:r>
            <a:r>
              <a:rPr lang="en" sz="1100">
                <a:latin typeface="Roboto"/>
                <a:ea typeface="Roboto"/>
                <a:cs typeface="Roboto"/>
                <a:sym typeface="Roboto"/>
              </a:rPr>
              <a:t>)</a:t>
            </a:r>
            <a:r>
              <a:rPr lang="en" sz="1100">
                <a:solidFill>
                  <a:srgbClr val="999999"/>
                </a:solidFill>
                <a:latin typeface="Roboto"/>
                <a:ea typeface="Roboto"/>
                <a:cs typeface="Roboto"/>
                <a:sym typeface="Roboto"/>
              </a:rPr>
              <a:t> %&gt;%</a:t>
            </a:r>
            <a:endParaRPr sz="1100">
              <a:solidFill>
                <a:srgbClr val="999999"/>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dplyr::select(Date, Weekly_Sales, adj_sales)</a:t>
            </a:r>
            <a:r>
              <a:rPr lang="en" sz="1100">
                <a:solidFill>
                  <a:srgbClr val="999999"/>
                </a:solidFill>
                <a:latin typeface="Roboto"/>
                <a:ea typeface="Roboto"/>
                <a:cs typeface="Roboto"/>
                <a:sym typeface="Roboto"/>
              </a:rPr>
              <a:t> %&gt;%</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gather(type, sales, -Date) </a:t>
            </a:r>
            <a:r>
              <a:rPr lang="en" sz="1100">
                <a:solidFill>
                  <a:srgbClr val="999999"/>
                </a:solidFill>
                <a:latin typeface="Roboto"/>
                <a:ea typeface="Roboto"/>
                <a:cs typeface="Roboto"/>
                <a:sym typeface="Roboto"/>
              </a:rPr>
              <a:t>%&gt;%</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ggplot(aes(x = Date, y = sales))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geom_line()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ylim(</a:t>
            </a:r>
            <a:r>
              <a:rPr lang="en" sz="1100">
                <a:solidFill>
                  <a:srgbClr val="0000FF"/>
                </a:solidFill>
                <a:latin typeface="Roboto"/>
                <a:ea typeface="Roboto"/>
                <a:cs typeface="Roboto"/>
                <a:sym typeface="Roboto"/>
              </a:rPr>
              <a:t>30000</a:t>
            </a:r>
            <a:r>
              <a:rPr lang="en" sz="1100">
                <a:latin typeface="Roboto"/>
                <a:ea typeface="Roboto"/>
                <a:cs typeface="Roboto"/>
                <a:sym typeface="Roboto"/>
              </a:rPr>
              <a:t>, </a:t>
            </a:r>
            <a:r>
              <a:rPr lang="en" sz="1100">
                <a:solidFill>
                  <a:srgbClr val="0000FF"/>
                </a:solidFill>
                <a:latin typeface="Roboto"/>
                <a:ea typeface="Roboto"/>
                <a:cs typeface="Roboto"/>
                <a:sym typeface="Roboto"/>
              </a:rPr>
              <a:t>70000</a:t>
            </a:r>
            <a:r>
              <a:rPr lang="en" sz="1100">
                <a:latin typeface="Roboto"/>
                <a:ea typeface="Roboto"/>
                <a:cs typeface="Roboto"/>
                <a:sym typeface="Roboto"/>
              </a:rPr>
              <a:t>)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facet_wrap(</a:t>
            </a:r>
            <a:r>
              <a:rPr lang="en" sz="1100">
                <a:solidFill>
                  <a:srgbClr val="999999"/>
                </a:solidFill>
                <a:latin typeface="Roboto"/>
                <a:ea typeface="Roboto"/>
                <a:cs typeface="Roboto"/>
                <a:sym typeface="Roboto"/>
              </a:rPr>
              <a:t>~</a:t>
            </a:r>
            <a:r>
              <a:rPr lang="en" sz="1100">
                <a:latin typeface="Roboto"/>
                <a:ea typeface="Roboto"/>
                <a:cs typeface="Roboto"/>
                <a:sym typeface="Roboto"/>
              </a:rPr>
              <a:t>type, ncol = </a:t>
            </a:r>
            <a:r>
              <a:rPr lang="en" sz="1100">
                <a:solidFill>
                  <a:srgbClr val="0000FF"/>
                </a:solidFill>
                <a:latin typeface="Roboto"/>
                <a:ea typeface="Roboto"/>
                <a:cs typeface="Roboto"/>
                <a:sym typeface="Roboto"/>
              </a:rPr>
              <a:t>1</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92" name="Google Shape;192;p25"/>
          <p:cNvSpPr txBox="1"/>
          <p:nvPr/>
        </p:nvSpPr>
        <p:spPr>
          <a:xfrm>
            <a:off x="6615825" y="1189300"/>
            <a:ext cx="5234400" cy="6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Creating Time Series for Bayesian Analysis</a:t>
            </a:r>
            <a:endParaRPr/>
          </a:p>
        </p:txBody>
      </p:sp>
      <p:sp>
        <p:nvSpPr>
          <p:cNvPr id="198" name="Google Shape;198;p26"/>
          <p:cNvSpPr txBox="1"/>
          <p:nvPr/>
        </p:nvSpPr>
        <p:spPr>
          <a:xfrm>
            <a:off x="152125" y="760650"/>
            <a:ext cx="3773700" cy="41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Roboto"/>
              <a:ea typeface="Roboto"/>
              <a:cs typeface="Roboto"/>
              <a:sym typeface="Roboto"/>
            </a:endParaRPr>
          </a:p>
        </p:txBody>
      </p:sp>
      <p:sp>
        <p:nvSpPr>
          <p:cNvPr id="199" name="Google Shape;199;p26"/>
          <p:cNvSpPr txBox="1"/>
          <p:nvPr/>
        </p:nvSpPr>
        <p:spPr>
          <a:xfrm>
            <a:off x="98250" y="760650"/>
            <a:ext cx="3649200" cy="2488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#Separate departments into columns</a:t>
            </a:r>
            <a:br>
              <a:rPr lang="en" sz="1100">
                <a:solidFill>
                  <a:srgbClr val="085631"/>
                </a:solidFill>
                <a:latin typeface="Roboto"/>
                <a:ea typeface="Roboto"/>
                <a:cs typeface="Roboto"/>
                <a:sym typeface="Roboto"/>
              </a:rPr>
            </a:br>
            <a:r>
              <a:rPr lang="en" sz="1100">
                <a:latin typeface="Roboto"/>
                <a:ea typeface="Roboto"/>
                <a:cs typeface="Roboto"/>
                <a:sym typeface="Roboto"/>
              </a:rPr>
              <a:t>marketing_CIA </a:t>
            </a:r>
            <a:r>
              <a:rPr lang="en" sz="1100">
                <a:solidFill>
                  <a:srgbClr val="999999"/>
                </a:solidFill>
                <a:latin typeface="Roboto"/>
                <a:ea typeface="Roboto"/>
                <a:cs typeface="Roboto"/>
                <a:sym typeface="Roboto"/>
              </a:rPr>
              <a:t>&lt;-</a:t>
            </a:r>
            <a:br>
              <a:rPr lang="en" sz="1100">
                <a:latin typeface="Roboto"/>
                <a:ea typeface="Roboto"/>
                <a:cs typeface="Roboto"/>
                <a:sym typeface="Roboto"/>
              </a:rPr>
            </a:br>
            <a:r>
              <a:rPr lang="en" sz="1100">
                <a:latin typeface="Roboto"/>
                <a:ea typeface="Roboto"/>
                <a:cs typeface="Roboto"/>
                <a:sym typeface="Roboto"/>
              </a:rPr>
              <a:t>  sales_adj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dplyr::select(Date, Dept, adj_sales)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spread(Dept, adj_sales)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rename(dept1 = </a:t>
            </a:r>
            <a:r>
              <a:rPr lang="en" sz="1100">
                <a:solidFill>
                  <a:srgbClr val="0000FF"/>
                </a:solidFill>
                <a:latin typeface="Roboto"/>
                <a:ea typeface="Roboto"/>
                <a:cs typeface="Roboto"/>
                <a:sym typeface="Roboto"/>
              </a:rPr>
              <a:t>2</a:t>
            </a:r>
            <a:r>
              <a:rPr lang="en" sz="1100">
                <a:latin typeface="Roboto"/>
                <a:ea typeface="Roboto"/>
                <a:cs typeface="Roboto"/>
                <a:sym typeface="Roboto"/>
              </a:rPr>
              <a:t>, dept2 = </a:t>
            </a:r>
            <a:r>
              <a:rPr lang="en" sz="1100">
                <a:solidFill>
                  <a:srgbClr val="0000FF"/>
                </a:solidFill>
                <a:latin typeface="Roboto"/>
                <a:ea typeface="Roboto"/>
                <a:cs typeface="Roboto"/>
                <a:sym typeface="Roboto"/>
              </a:rPr>
              <a:t>3</a:t>
            </a:r>
            <a:r>
              <a:rPr lang="en" sz="1100">
                <a:latin typeface="Roboto"/>
                <a:ea typeface="Roboto"/>
                <a:cs typeface="Roboto"/>
                <a:sym typeface="Roboto"/>
              </a:rPr>
              <a:t>, dept3 = </a:t>
            </a:r>
            <a:r>
              <a:rPr lang="en" sz="1100">
                <a:solidFill>
                  <a:srgbClr val="0000FF"/>
                </a:solidFill>
                <a:latin typeface="Roboto"/>
                <a:ea typeface="Roboto"/>
                <a:cs typeface="Roboto"/>
                <a:sym typeface="Roboto"/>
              </a:rPr>
              <a:t>4</a:t>
            </a:r>
            <a:r>
              <a:rPr lang="en" sz="1100">
                <a:latin typeface="Roboto"/>
                <a:ea typeface="Roboto"/>
                <a:cs typeface="Roboto"/>
                <a:sym typeface="Roboto"/>
              </a:rPr>
              <a:t>, dept4 = </a:t>
            </a:r>
            <a:r>
              <a:rPr lang="en" sz="1100">
                <a:solidFill>
                  <a:srgbClr val="0000FF"/>
                </a:solidFill>
                <a:latin typeface="Roboto"/>
                <a:ea typeface="Roboto"/>
                <a:cs typeface="Roboto"/>
                <a:sym typeface="Roboto"/>
              </a:rPr>
              <a:t>5</a:t>
            </a:r>
            <a:r>
              <a:rPr lang="en" sz="1100">
                <a:latin typeface="Roboto"/>
                <a:ea typeface="Roboto"/>
                <a:cs typeface="Roboto"/>
                <a:sym typeface="Roboto"/>
              </a:rPr>
              <a:t>)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dplyr::select(Date, dept4, dept1, dept2, dept3)</a:t>
            </a: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#Conver to Time Series</a:t>
            </a:r>
            <a:br>
              <a:rPr lang="en" sz="1100">
                <a:solidFill>
                  <a:srgbClr val="085631"/>
                </a:solidFill>
                <a:latin typeface="Roboto"/>
                <a:ea typeface="Roboto"/>
                <a:cs typeface="Roboto"/>
                <a:sym typeface="Roboto"/>
              </a:rPr>
            </a:br>
            <a:r>
              <a:rPr lang="en" sz="1100">
                <a:latin typeface="Roboto"/>
                <a:ea typeface="Roboto"/>
                <a:cs typeface="Roboto"/>
                <a:sym typeface="Roboto"/>
              </a:rPr>
              <a:t>marketing_xts</a:t>
            </a:r>
            <a:r>
              <a:rPr lang="en" sz="1100">
                <a:solidFill>
                  <a:srgbClr val="999999"/>
                </a:solidFill>
                <a:latin typeface="Roboto"/>
                <a:ea typeface="Roboto"/>
                <a:cs typeface="Roboto"/>
                <a:sym typeface="Roboto"/>
              </a:rPr>
              <a:t> &lt;-</a:t>
            </a:r>
            <a:br>
              <a:rPr lang="en" sz="1100">
                <a:latin typeface="Roboto"/>
                <a:ea typeface="Roboto"/>
                <a:cs typeface="Roboto"/>
                <a:sym typeface="Roboto"/>
              </a:rPr>
            </a:br>
            <a:r>
              <a:rPr lang="en" sz="1100">
                <a:latin typeface="Roboto"/>
                <a:ea typeface="Roboto"/>
                <a:cs typeface="Roboto"/>
                <a:sym typeface="Roboto"/>
              </a:rPr>
              <a:t>  marketing_CIA</a:t>
            </a:r>
            <a:r>
              <a:rPr lang="en" sz="1100">
                <a:solidFill>
                  <a:srgbClr val="999999"/>
                </a:solidFill>
                <a:latin typeface="Roboto"/>
                <a:ea typeface="Roboto"/>
                <a:cs typeface="Roboto"/>
                <a:sym typeface="Roboto"/>
              </a:rPr>
              <a:t> %&gt;%</a:t>
            </a:r>
            <a:br>
              <a:rPr lang="en" sz="1100">
                <a:latin typeface="Roboto"/>
                <a:ea typeface="Roboto"/>
                <a:cs typeface="Roboto"/>
                <a:sym typeface="Roboto"/>
              </a:rPr>
            </a:br>
            <a:r>
              <a:rPr lang="en" sz="1100">
                <a:latin typeface="Roboto"/>
                <a:ea typeface="Roboto"/>
                <a:cs typeface="Roboto"/>
                <a:sym typeface="Roboto"/>
              </a:rPr>
              <a:t>  dplyr::select(-Date)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as.xts(order.by = marketing_CIA$Date)</a:t>
            </a:r>
            <a:br>
              <a:rPr lang="en" sz="1100">
                <a:latin typeface="Roboto"/>
                <a:ea typeface="Roboto"/>
                <a:cs typeface="Roboto"/>
                <a:sym typeface="Roboto"/>
              </a:rPr>
            </a:b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00" name="Google Shape;200;p26"/>
          <p:cNvPicPr preferRelativeResize="0"/>
          <p:nvPr/>
        </p:nvPicPr>
        <p:blipFill>
          <a:blip r:embed="rId3">
            <a:alphaModFix/>
          </a:blip>
          <a:stretch>
            <a:fillRect/>
          </a:stretch>
        </p:blipFill>
        <p:spPr>
          <a:xfrm>
            <a:off x="98250" y="3390450"/>
            <a:ext cx="3649200" cy="1665701"/>
          </a:xfrm>
          <a:prstGeom prst="rect">
            <a:avLst/>
          </a:prstGeom>
          <a:noFill/>
          <a:ln>
            <a:noFill/>
          </a:ln>
        </p:spPr>
      </p:pic>
      <p:pic>
        <p:nvPicPr>
          <p:cNvPr id="201" name="Google Shape;201;p26"/>
          <p:cNvPicPr preferRelativeResize="0"/>
          <p:nvPr/>
        </p:nvPicPr>
        <p:blipFill rotWithShape="1">
          <a:blip r:embed="rId4">
            <a:alphaModFix/>
          </a:blip>
          <a:srcRect b="12960"/>
          <a:stretch/>
        </p:blipFill>
        <p:spPr>
          <a:xfrm>
            <a:off x="3994200" y="851825"/>
            <a:ext cx="4982775" cy="2540475"/>
          </a:xfrm>
          <a:prstGeom prst="rect">
            <a:avLst/>
          </a:prstGeom>
          <a:noFill/>
          <a:ln>
            <a:noFill/>
          </a:ln>
        </p:spPr>
      </p:pic>
      <p:pic>
        <p:nvPicPr>
          <p:cNvPr id="202" name="Google Shape;202;p26"/>
          <p:cNvPicPr preferRelativeResize="0"/>
          <p:nvPr/>
        </p:nvPicPr>
        <p:blipFill rotWithShape="1">
          <a:blip r:embed="rId5">
            <a:alphaModFix/>
          </a:blip>
          <a:srcRect r="783"/>
          <a:stretch/>
        </p:blipFill>
        <p:spPr>
          <a:xfrm>
            <a:off x="3974500" y="3478950"/>
            <a:ext cx="4982776" cy="1588350"/>
          </a:xfrm>
          <a:prstGeom prst="rect">
            <a:avLst/>
          </a:prstGeom>
          <a:noFill/>
          <a:ln>
            <a:noFill/>
          </a:ln>
        </p:spPr>
      </p:pic>
      <p:sp>
        <p:nvSpPr>
          <p:cNvPr id="203" name="Google Shape;203;p26"/>
          <p:cNvSpPr/>
          <p:nvPr/>
        </p:nvSpPr>
        <p:spPr>
          <a:xfrm>
            <a:off x="7424600" y="1590225"/>
            <a:ext cx="399900" cy="802200"/>
          </a:xfrm>
          <a:prstGeom prst="rect">
            <a:avLst/>
          </a:prstGeom>
          <a:noFill/>
          <a:ln w="19050" cap="flat" cmpd="sng">
            <a:solidFill>
              <a:srgbClr val="3D85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424600" y="3704775"/>
            <a:ext cx="399900" cy="944700"/>
          </a:xfrm>
          <a:prstGeom prst="rect">
            <a:avLst/>
          </a:prstGeom>
          <a:noFill/>
          <a:ln w="19050" cap="flat" cmpd="sng">
            <a:solidFill>
              <a:srgbClr val="3D85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 Parallel Coordinate Plot</a:t>
            </a:r>
            <a:endParaRPr/>
          </a:p>
        </p:txBody>
      </p:sp>
      <p:sp>
        <p:nvSpPr>
          <p:cNvPr id="210" name="Google Shape;210;p27"/>
          <p:cNvSpPr txBox="1"/>
          <p:nvPr/>
        </p:nvSpPr>
        <p:spPr>
          <a:xfrm>
            <a:off x="4985425" y="2948250"/>
            <a:ext cx="3984000" cy="21300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create pre sale and post periods</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pre_period &lt;- as.Date(c(</a:t>
            </a:r>
            <a:r>
              <a:rPr lang="en" sz="1100">
                <a:solidFill>
                  <a:srgbClr val="085631"/>
                </a:solidFill>
                <a:latin typeface="Roboto"/>
                <a:ea typeface="Roboto"/>
                <a:cs typeface="Roboto"/>
                <a:sym typeface="Roboto"/>
              </a:rPr>
              <a:t>"2010-02-01"</a:t>
            </a:r>
            <a:r>
              <a:rPr lang="en" sz="1100">
                <a:latin typeface="Roboto"/>
                <a:ea typeface="Roboto"/>
                <a:cs typeface="Roboto"/>
                <a:sym typeface="Roboto"/>
              </a:rPr>
              <a:t>, </a:t>
            </a:r>
            <a:r>
              <a:rPr lang="en" sz="1100">
                <a:solidFill>
                  <a:srgbClr val="085631"/>
                </a:solidFill>
                <a:latin typeface="Roboto"/>
                <a:ea typeface="Roboto"/>
                <a:cs typeface="Roboto"/>
                <a:sym typeface="Roboto"/>
              </a:rPr>
              <a:t>"2012-02-28"</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 period before marketing campaign</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post_period &lt;- as.Date(c(</a:t>
            </a:r>
            <a:r>
              <a:rPr lang="en" sz="1100">
                <a:solidFill>
                  <a:srgbClr val="085631"/>
                </a:solidFill>
                <a:latin typeface="Roboto"/>
                <a:ea typeface="Roboto"/>
                <a:cs typeface="Roboto"/>
                <a:sym typeface="Roboto"/>
              </a:rPr>
              <a:t>"2012-03-01"</a:t>
            </a:r>
            <a:r>
              <a:rPr lang="en" sz="1100">
                <a:latin typeface="Roboto"/>
                <a:ea typeface="Roboto"/>
                <a:cs typeface="Roboto"/>
                <a:sym typeface="Roboto"/>
              </a:rPr>
              <a:t>,</a:t>
            </a:r>
            <a:r>
              <a:rPr lang="en" sz="1100">
                <a:solidFill>
                  <a:srgbClr val="085631"/>
                </a:solidFill>
                <a:latin typeface="Roboto"/>
                <a:ea typeface="Roboto"/>
                <a:cs typeface="Roboto"/>
                <a:sym typeface="Roboto"/>
              </a:rPr>
              <a:t> "2012-03-31"</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#duration of marketing campaign</a:t>
            </a: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 Bayesian structural time series analysis Model</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solidFill>
                  <a:srgbClr val="0000FF"/>
                </a:solidFill>
                <a:latin typeface="Roboto"/>
                <a:ea typeface="Roboto"/>
                <a:cs typeface="Roboto"/>
                <a:sym typeface="Roboto"/>
              </a:rPr>
              <a:t>library</a:t>
            </a:r>
            <a:r>
              <a:rPr lang="en" sz="1100">
                <a:latin typeface="Roboto"/>
                <a:ea typeface="Roboto"/>
                <a:cs typeface="Roboto"/>
                <a:sym typeface="Roboto"/>
              </a:rPr>
              <a:t>(CausalImpact)</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marketing_causal &lt;- CausalImpact(marketing_xts,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pre.period = pre_period, </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                                 post.period = post_period)</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11" name="Google Shape;211;p27"/>
          <p:cNvPicPr preferRelativeResize="0"/>
          <p:nvPr/>
        </p:nvPicPr>
        <p:blipFill>
          <a:blip r:embed="rId3">
            <a:alphaModFix/>
          </a:blip>
          <a:stretch>
            <a:fillRect/>
          </a:stretch>
        </p:blipFill>
        <p:spPr>
          <a:xfrm>
            <a:off x="4985425" y="771450"/>
            <a:ext cx="3983908" cy="2129925"/>
          </a:xfrm>
          <a:prstGeom prst="rect">
            <a:avLst/>
          </a:prstGeom>
          <a:noFill/>
          <a:ln>
            <a:noFill/>
          </a:ln>
        </p:spPr>
      </p:pic>
      <p:sp>
        <p:nvSpPr>
          <p:cNvPr id="212" name="Google Shape;212;p27"/>
          <p:cNvSpPr txBox="1"/>
          <p:nvPr/>
        </p:nvSpPr>
        <p:spPr>
          <a:xfrm>
            <a:off x="154650" y="686825"/>
            <a:ext cx="4725600" cy="22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a:latin typeface="Roboto"/>
                <a:ea typeface="Roboto"/>
                <a:cs typeface="Roboto"/>
                <a:sym typeface="Roboto"/>
              </a:rPr>
              <a:t>“...the response variable showed an increase of +31%. The 95% interval of this percentage is [+26%, +36%].”</a:t>
            </a:r>
            <a:endParaRPr sz="1250">
              <a:latin typeface="Roboto"/>
              <a:ea typeface="Roboto"/>
              <a:cs typeface="Roboto"/>
              <a:sym typeface="Roboto"/>
            </a:endParaRPr>
          </a:p>
          <a:p>
            <a:pPr marL="0" lvl="0" indent="0" algn="l" rtl="0">
              <a:spcBef>
                <a:spcPts val="0"/>
              </a:spcBef>
              <a:spcAft>
                <a:spcPts val="0"/>
              </a:spcAft>
              <a:buNone/>
            </a:pPr>
            <a:endParaRPr sz="1250">
              <a:latin typeface="Roboto"/>
              <a:ea typeface="Roboto"/>
              <a:cs typeface="Roboto"/>
              <a:sym typeface="Roboto"/>
            </a:endParaRPr>
          </a:p>
          <a:p>
            <a:pPr marL="0" lvl="0" indent="0" algn="l" rtl="0">
              <a:spcBef>
                <a:spcPts val="0"/>
              </a:spcBef>
              <a:spcAft>
                <a:spcPts val="0"/>
              </a:spcAft>
              <a:buNone/>
            </a:pPr>
            <a:r>
              <a:rPr lang="en" sz="1250">
                <a:latin typeface="Roboto"/>
                <a:ea typeface="Roboto"/>
                <a:cs typeface="Roboto"/>
                <a:sym typeface="Roboto"/>
              </a:rPr>
              <a:t>“...the positive effect observed during the intervention period is statistically significant and unlikely to be due to random fluctuations.”</a:t>
            </a:r>
            <a:endParaRPr sz="1250">
              <a:latin typeface="Roboto"/>
              <a:ea typeface="Roboto"/>
              <a:cs typeface="Roboto"/>
              <a:sym typeface="Roboto"/>
            </a:endParaRPr>
          </a:p>
          <a:p>
            <a:pPr marL="0" lvl="0" indent="0" algn="l" rtl="0">
              <a:spcBef>
                <a:spcPts val="0"/>
              </a:spcBef>
              <a:spcAft>
                <a:spcPts val="0"/>
              </a:spcAft>
              <a:buNone/>
            </a:pPr>
            <a:endParaRPr sz="1250">
              <a:latin typeface="Roboto"/>
              <a:ea typeface="Roboto"/>
              <a:cs typeface="Roboto"/>
              <a:sym typeface="Roboto"/>
            </a:endParaRPr>
          </a:p>
          <a:p>
            <a:pPr marL="0" lvl="0" indent="0" algn="l" rtl="0">
              <a:spcBef>
                <a:spcPts val="0"/>
              </a:spcBef>
              <a:spcAft>
                <a:spcPts val="0"/>
              </a:spcAft>
              <a:buNone/>
            </a:pPr>
            <a:r>
              <a:rPr lang="en" sz="1250">
                <a:latin typeface="Roboto"/>
                <a:ea typeface="Roboto"/>
                <a:cs typeface="Roboto"/>
                <a:sym typeface="Roboto"/>
              </a:rPr>
              <a:t>“The probability of obtaining this effect by chance is very small (Bayesian one-sided tail-area probability p = 0.001). ...causal effect can be considered statistically significant. “</a:t>
            </a:r>
            <a:endParaRPr sz="1250">
              <a:latin typeface="Roboto"/>
              <a:ea typeface="Roboto"/>
              <a:cs typeface="Roboto"/>
              <a:sym typeface="Roboto"/>
            </a:endParaRPr>
          </a:p>
          <a:p>
            <a:pPr marL="0" lvl="0" indent="0" algn="l" rtl="0">
              <a:spcBef>
                <a:spcPts val="0"/>
              </a:spcBef>
              <a:spcAft>
                <a:spcPts val="0"/>
              </a:spcAft>
              <a:buNone/>
            </a:pPr>
            <a:endParaRPr sz="1250">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250">
              <a:latin typeface="Roboto"/>
              <a:ea typeface="Roboto"/>
              <a:cs typeface="Roboto"/>
              <a:sym typeface="Roboto"/>
            </a:endParaRPr>
          </a:p>
        </p:txBody>
      </p:sp>
      <p:pic>
        <p:nvPicPr>
          <p:cNvPr id="213" name="Google Shape;213;p27"/>
          <p:cNvPicPr preferRelativeResize="0"/>
          <p:nvPr/>
        </p:nvPicPr>
        <p:blipFill>
          <a:blip r:embed="rId4">
            <a:alphaModFix/>
          </a:blip>
          <a:stretch>
            <a:fillRect/>
          </a:stretch>
        </p:blipFill>
        <p:spPr>
          <a:xfrm>
            <a:off x="98250" y="2902500"/>
            <a:ext cx="4868602" cy="213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17"/>
        <p:cNvGrpSpPr/>
        <p:nvPr/>
      </p:nvGrpSpPr>
      <p:grpSpPr>
        <a:xfrm>
          <a:off x="0" y="0"/>
          <a:ext cx="0" cy="0"/>
          <a:chOff x="0" y="0"/>
          <a:chExt cx="0" cy="0"/>
        </a:xfrm>
      </p:grpSpPr>
      <p:pic>
        <p:nvPicPr>
          <p:cNvPr id="218" name="Google Shape;218;p28"/>
          <p:cNvPicPr preferRelativeResize="0"/>
          <p:nvPr/>
        </p:nvPicPr>
        <p:blipFill rotWithShape="1">
          <a:blip r:embed="rId3">
            <a:alphaModFix/>
          </a:blip>
          <a:srcRect l="32623" r="13302"/>
          <a:stretch/>
        </p:blipFill>
        <p:spPr>
          <a:xfrm>
            <a:off x="18002" y="0"/>
            <a:ext cx="3762526" cy="5143500"/>
          </a:xfrm>
          <a:prstGeom prst="rect">
            <a:avLst/>
          </a:prstGeom>
          <a:noFill/>
          <a:ln>
            <a:noFill/>
          </a:ln>
        </p:spPr>
      </p:pic>
      <p:sp>
        <p:nvSpPr>
          <p:cNvPr id="219" name="Google Shape;219;p28"/>
          <p:cNvSpPr txBox="1">
            <a:spLocks noGrp="1"/>
          </p:cNvSpPr>
          <p:nvPr>
            <p:ph type="title"/>
          </p:nvPr>
        </p:nvSpPr>
        <p:spPr>
          <a:xfrm>
            <a:off x="117648" y="526350"/>
            <a:ext cx="3390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Results Discussion</a:t>
            </a:r>
            <a:endParaRPr sz="4800"/>
          </a:p>
        </p:txBody>
      </p:sp>
      <p:sp>
        <p:nvSpPr>
          <p:cNvPr id="220" name="Google Shape;220;p28"/>
          <p:cNvSpPr txBox="1"/>
          <p:nvPr/>
        </p:nvSpPr>
        <p:spPr>
          <a:xfrm>
            <a:off x="3830500" y="60150"/>
            <a:ext cx="5175300" cy="466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generate summary report</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summary(marketing_causal,</a:t>
            </a:r>
            <a:r>
              <a:rPr lang="en" sz="1100">
                <a:solidFill>
                  <a:srgbClr val="085631"/>
                </a:solidFill>
                <a:latin typeface="Roboto"/>
                <a:ea typeface="Roboto"/>
                <a:cs typeface="Roboto"/>
                <a:sym typeface="Roboto"/>
              </a:rPr>
              <a:t> "report"</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21" name="Google Shape;221;p28"/>
          <p:cNvSpPr txBox="1"/>
          <p:nvPr/>
        </p:nvSpPr>
        <p:spPr>
          <a:xfrm>
            <a:off x="3830500" y="598600"/>
            <a:ext cx="52344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50">
                <a:solidFill>
                  <a:schemeClr val="lt1"/>
                </a:solidFill>
                <a:latin typeface="Roboto"/>
                <a:ea typeface="Roboto"/>
                <a:cs typeface="Roboto"/>
                <a:sym typeface="Roboto"/>
              </a:rPr>
              <a:t>Analysis report {CausalImpact}</a:t>
            </a: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25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50">
                <a:solidFill>
                  <a:schemeClr val="lt1"/>
                </a:solidFill>
                <a:latin typeface="Roboto"/>
                <a:ea typeface="Roboto"/>
                <a:cs typeface="Roboto"/>
                <a:sym typeface="Roboto"/>
              </a:rPr>
              <a:t>Summing up the individual data points during the post-intervention period (which can only sometimes be meaningfully interpreted), the response variable had an overall value of 246.77K. By contrast, had the intervention not taken place, we would have expected a sum of 188.79K. The 95% interval of this prediction is [179.44K, 198.09K].</a:t>
            </a: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50">
                <a:solidFill>
                  <a:schemeClr val="lt1"/>
                </a:solidFill>
                <a:latin typeface="Roboto"/>
                <a:ea typeface="Roboto"/>
                <a:cs typeface="Roboto"/>
                <a:sym typeface="Roboto"/>
              </a:rPr>
              <a:t>The above results are given in terms of absolute numbers. In relative terms, the response variable showed an increase of +31%. The 95% interval of this percentage is [+26%, +36%].</a:t>
            </a: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50">
                <a:solidFill>
                  <a:schemeClr val="lt1"/>
                </a:solidFill>
                <a:latin typeface="Roboto"/>
                <a:ea typeface="Roboto"/>
                <a:cs typeface="Roboto"/>
                <a:sym typeface="Roboto"/>
              </a:rPr>
              <a:t>This means that the positive effect observed during the intervention period is statistically significant and unlikely to be due to random fluctuations. It should be noted, however, that the question of whether this increase also bears substantive significance can only be answered by comparing the absolute effect (11.60K) to the original goal of the underlying intervention.</a:t>
            </a: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sz="1250">
              <a:solidFill>
                <a:schemeClr val="lt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50">
                <a:solidFill>
                  <a:schemeClr val="lt1"/>
                </a:solidFill>
                <a:latin typeface="Roboto"/>
                <a:ea typeface="Roboto"/>
                <a:cs typeface="Roboto"/>
                <a:sym typeface="Roboto"/>
              </a:rPr>
              <a:t>The probability of obtaining this effect by chance is very small (Bayesian one-sided tail-area probability p = 0.001). This means the causal effect can be considered statistically significant.</a:t>
            </a:r>
            <a:r>
              <a:rPr lang="en" sz="1250">
                <a:latin typeface="Roboto"/>
                <a:ea typeface="Roboto"/>
                <a:cs typeface="Roboto"/>
                <a:sym typeface="Roboto"/>
              </a:rPr>
              <a:t> </a:t>
            </a:r>
            <a:endParaRPr sz="125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25"/>
        <p:cNvGrpSpPr/>
        <p:nvPr/>
      </p:nvGrpSpPr>
      <p:grpSpPr>
        <a:xfrm>
          <a:off x="0" y="0"/>
          <a:ext cx="0" cy="0"/>
          <a:chOff x="0" y="0"/>
          <a:chExt cx="0" cy="0"/>
        </a:xfrm>
      </p:grpSpPr>
      <p:pic>
        <p:nvPicPr>
          <p:cNvPr id="226" name="Google Shape;226;p29"/>
          <p:cNvPicPr preferRelativeResize="0"/>
          <p:nvPr/>
        </p:nvPicPr>
        <p:blipFill rotWithShape="1">
          <a:blip r:embed="rId3">
            <a:alphaModFix/>
          </a:blip>
          <a:srcRect t="2518" b="12964"/>
          <a:stretch/>
        </p:blipFill>
        <p:spPr>
          <a:xfrm>
            <a:off x="0" y="0"/>
            <a:ext cx="9144000" cy="5143500"/>
          </a:xfrm>
          <a:prstGeom prst="rect">
            <a:avLst/>
          </a:prstGeom>
          <a:noFill/>
          <a:ln>
            <a:noFill/>
          </a:ln>
        </p:spPr>
      </p:pic>
      <p:sp>
        <p:nvSpPr>
          <p:cNvPr id="227" name="Google Shape;227;p29"/>
          <p:cNvSpPr txBox="1">
            <a:spLocks noGrp="1"/>
          </p:cNvSpPr>
          <p:nvPr>
            <p:ph type="title"/>
          </p:nvPr>
        </p:nvSpPr>
        <p:spPr>
          <a:xfrm>
            <a:off x="141250" y="1790950"/>
            <a:ext cx="6227100" cy="16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SHINY APP</a:t>
            </a:r>
            <a:endParaRPr/>
          </a:p>
        </p:txBody>
      </p:sp>
      <p:sp>
        <p:nvSpPr>
          <p:cNvPr id="233" name="Google Shape;233;p30"/>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50" u="sng">
                <a:solidFill>
                  <a:schemeClr val="hlink"/>
                </a:solidFill>
                <a:highlight>
                  <a:srgbClr val="FFFFFF"/>
                </a:highlight>
                <a:hlinkClick r:id="rId3"/>
              </a:rPr>
              <a:t>https://crazy8girl.shinyapps.io/time-series/</a:t>
            </a:r>
            <a:endParaRPr>
              <a:solidFill>
                <a:srgbClr val="0000FF"/>
              </a:solidFill>
            </a:endParaRPr>
          </a:p>
          <a:p>
            <a:pPr marL="0" lvl="0" indent="0" algn="ctr" rtl="0">
              <a:spcBef>
                <a:spcPts val="0"/>
              </a:spcBef>
              <a:spcAft>
                <a:spcPts val="0"/>
              </a:spcAft>
              <a:buNone/>
            </a:pPr>
            <a:endParaRPr>
              <a:solidFill>
                <a:srgbClr val="0000FF"/>
              </a:solidFill>
            </a:endParaRPr>
          </a:p>
          <a:p>
            <a:pPr marL="0" lvl="0" indent="0" algn="l" rtl="0">
              <a:spcBef>
                <a:spcPts val="0"/>
              </a:spcBef>
              <a:spcAft>
                <a:spcPts val="0"/>
              </a:spcAft>
              <a:buNone/>
            </a:pPr>
            <a:endParaRPr sz="1000">
              <a:solidFill>
                <a:srgbClr val="0000FF"/>
              </a:solidFill>
            </a:endParaRPr>
          </a:p>
          <a:p>
            <a:pPr marL="0" lvl="0" indent="0" algn="l" rtl="0">
              <a:spcBef>
                <a:spcPts val="0"/>
              </a:spcBef>
              <a:spcAft>
                <a:spcPts val="0"/>
              </a:spcAft>
              <a:buNone/>
            </a:pPr>
            <a:r>
              <a:rPr lang="en" sz="1000">
                <a:solidFill>
                  <a:srgbClr val="0000FF"/>
                </a:solidFill>
              </a:rPr>
              <a:t>CODE LOCATION: </a:t>
            </a:r>
            <a:r>
              <a:rPr lang="en" sz="1000" u="sng">
                <a:solidFill>
                  <a:schemeClr val="hlink"/>
                </a:solidFill>
                <a:hlinkClick r:id="rId4"/>
              </a:rPr>
              <a:t>Click here to access code</a:t>
            </a:r>
            <a:r>
              <a:rPr lang="en" sz="1000">
                <a:solidFill>
                  <a:srgbClr val="0000FF"/>
                </a:solidFill>
              </a:rPr>
              <a:t> </a:t>
            </a:r>
            <a:endParaRPr sz="1000">
              <a:solidFill>
                <a:srgbClr val="0000FF"/>
              </a:solidFill>
            </a:endParaRPr>
          </a:p>
        </p:txBody>
      </p:sp>
      <p:sp>
        <p:nvSpPr>
          <p:cNvPr id="234" name="Google Shape;234;p30"/>
          <p:cNvSpPr txBox="1">
            <a:spLocks noGrp="1"/>
          </p:cNvSpPr>
          <p:nvPr>
            <p:ph type="body" idx="2"/>
          </p:nvPr>
        </p:nvSpPr>
        <p:spPr>
          <a:xfrm>
            <a:off x="4903275" y="83875"/>
            <a:ext cx="3837000" cy="481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b="1">
                <a:solidFill>
                  <a:srgbClr val="FFFFFF"/>
                </a:solidFill>
                <a:latin typeface="Arial"/>
                <a:ea typeface="Arial"/>
                <a:cs typeface="Arial"/>
                <a:sym typeface="Arial"/>
              </a:rPr>
              <a:t>FAQ</a:t>
            </a:r>
            <a:endParaRPr sz="3000" b="1">
              <a:solidFill>
                <a:srgbClr val="FFFFFF"/>
              </a:solidFill>
              <a:latin typeface="Arial"/>
              <a:ea typeface="Arial"/>
              <a:cs typeface="Arial"/>
              <a:sym typeface="Arial"/>
            </a:endParaRPr>
          </a:p>
          <a:p>
            <a:pPr marL="0" lvl="0" indent="0" algn="l" rtl="0">
              <a:lnSpc>
                <a:spcPct val="100000"/>
              </a:lnSpc>
              <a:spcBef>
                <a:spcPts val="1100"/>
              </a:spcBef>
              <a:spcAft>
                <a:spcPts val="0"/>
              </a:spcAft>
              <a:buClr>
                <a:srgbClr val="000000"/>
              </a:buClr>
              <a:buSzPts val="1100"/>
              <a:buFont typeface="Arial"/>
              <a:buNone/>
            </a:pPr>
            <a:r>
              <a:rPr lang="en" sz="950" b="1">
                <a:solidFill>
                  <a:srgbClr val="FFFFFF"/>
                </a:solidFill>
                <a:latin typeface="Arial"/>
                <a:ea typeface="Arial"/>
                <a:cs typeface="Arial"/>
                <a:sym typeface="Arial"/>
              </a:rPr>
              <a:t>How useful is your model for interested parties?</a:t>
            </a:r>
            <a:endParaRPr sz="950" b="1">
              <a:solidFill>
                <a:srgbClr val="FFFFFF"/>
              </a:solidFill>
              <a:latin typeface="Arial"/>
              <a:ea typeface="Arial"/>
              <a:cs typeface="Arial"/>
              <a:sym typeface="Arial"/>
            </a:endParaRPr>
          </a:p>
          <a:p>
            <a:pPr marL="0" lvl="0" indent="0" algn="l" rtl="0">
              <a:lnSpc>
                <a:spcPct val="100000"/>
              </a:lnSpc>
              <a:spcBef>
                <a:spcPts val="1100"/>
              </a:spcBef>
              <a:spcAft>
                <a:spcPts val="0"/>
              </a:spcAft>
              <a:buClr>
                <a:srgbClr val="000000"/>
              </a:buClr>
              <a:buSzPts val="1100"/>
              <a:buFont typeface="Arial"/>
              <a:buNone/>
            </a:pPr>
            <a:r>
              <a:rPr lang="en" sz="950">
                <a:solidFill>
                  <a:srgbClr val="FFFFFF"/>
                </a:solidFill>
                <a:latin typeface="Arial"/>
                <a:ea typeface="Arial"/>
                <a:cs typeface="Arial"/>
                <a:sym typeface="Arial"/>
              </a:rPr>
              <a:t>The deployed model will adjustable parameters to users can customize the views required by the interested parties. This expands the scope of analysis for all retail sales types.</a:t>
            </a:r>
            <a:endParaRPr sz="950">
              <a:solidFill>
                <a:srgbClr val="FFFFFF"/>
              </a:solidFill>
              <a:latin typeface="Arial"/>
              <a:ea typeface="Arial"/>
              <a:cs typeface="Arial"/>
              <a:sym typeface="Arial"/>
            </a:endParaRPr>
          </a:p>
          <a:p>
            <a:pPr marL="0" marR="139700" lvl="0" indent="0" algn="l" rtl="0">
              <a:lnSpc>
                <a:spcPct val="100000"/>
              </a:lnSpc>
              <a:spcBef>
                <a:spcPts val="2000"/>
              </a:spcBef>
              <a:spcAft>
                <a:spcPts val="0"/>
              </a:spcAft>
              <a:buNone/>
            </a:pPr>
            <a:r>
              <a:rPr lang="en" sz="950" b="1">
                <a:solidFill>
                  <a:srgbClr val="FFFFFF"/>
                </a:solidFill>
                <a:latin typeface="Arial"/>
                <a:ea typeface="Arial"/>
                <a:cs typeface="Arial"/>
                <a:sym typeface="Arial"/>
              </a:rPr>
              <a:t>How would you deploy your model for interested parties?</a:t>
            </a:r>
            <a:endParaRPr sz="950" b="1">
              <a:solidFill>
                <a:srgbClr val="FFFFFF"/>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FFFFFF"/>
                </a:solidFill>
                <a:latin typeface="Arial"/>
                <a:ea typeface="Arial"/>
                <a:cs typeface="Arial"/>
                <a:sym typeface="Arial"/>
              </a:rPr>
              <a:t>Deployment will be via Shiny App</a:t>
            </a:r>
            <a:endParaRPr sz="950">
              <a:solidFill>
                <a:srgbClr val="FFFFFF"/>
              </a:solidFill>
              <a:latin typeface="Arial"/>
              <a:ea typeface="Arial"/>
              <a:cs typeface="Arial"/>
              <a:sym typeface="Arial"/>
            </a:endParaRPr>
          </a:p>
          <a:p>
            <a:pPr marL="0" marR="139700" lvl="0" indent="0" algn="l" rtl="0">
              <a:lnSpc>
                <a:spcPct val="100000"/>
              </a:lnSpc>
              <a:spcBef>
                <a:spcPts val="2000"/>
              </a:spcBef>
              <a:spcAft>
                <a:spcPts val="0"/>
              </a:spcAft>
              <a:buNone/>
            </a:pPr>
            <a:r>
              <a:rPr lang="en" sz="950" b="1">
                <a:solidFill>
                  <a:srgbClr val="FFFFFF"/>
                </a:solidFill>
                <a:latin typeface="Arial"/>
                <a:ea typeface="Arial"/>
                <a:cs typeface="Arial"/>
                <a:sym typeface="Arial"/>
              </a:rPr>
              <a:t>How often would the model need to be updated?</a:t>
            </a:r>
            <a:endParaRPr sz="950" b="1">
              <a:solidFill>
                <a:srgbClr val="FFFFFF"/>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FFFFFF"/>
                </a:solidFill>
                <a:latin typeface="Arial"/>
                <a:ea typeface="Arial"/>
                <a:cs typeface="Arial"/>
                <a:sym typeface="Arial"/>
              </a:rPr>
              <a:t>The model should be updated as additional transactional data becomes available to increase the amount of historical data on hand. This will further increase the strength of the ARIMA forecasting predictions as there will be more data to project with. As mentioned previously, additional data will allow for increased prediction confidence and additional scope of analysis.</a:t>
            </a:r>
            <a:endParaRPr sz="950">
              <a:solidFill>
                <a:srgbClr val="FFFFFF"/>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FFFFFF"/>
                </a:solidFill>
                <a:latin typeface="Arial"/>
                <a:ea typeface="Arial"/>
                <a:cs typeface="Arial"/>
                <a:sym typeface="Arial"/>
              </a:rPr>
              <a:t>*Many attributes useful for analysis were made confidential and removed in this dataset. Attributes like store type can have a significant impact on project marketing campaigns and seasonal trends.</a:t>
            </a:r>
            <a:endParaRPr sz="950">
              <a:solidFill>
                <a:srgbClr val="FFFFFF"/>
              </a:solidFill>
              <a:latin typeface="Arial"/>
              <a:ea typeface="Arial"/>
              <a:cs typeface="Arial"/>
              <a:sym typeface="Arial"/>
            </a:endParaRPr>
          </a:p>
          <a:p>
            <a:pPr marL="0" marR="139700" lvl="0" indent="0" algn="l" rtl="0">
              <a:spcBef>
                <a:spcPts val="2000"/>
              </a:spcBef>
              <a:spcAft>
                <a:spcPts val="0"/>
              </a:spcAft>
              <a:buNone/>
            </a:pPr>
            <a:endParaRPr sz="950">
              <a:solidFill>
                <a:srgbClr val="000000"/>
              </a:solidFill>
              <a:latin typeface="Arial"/>
              <a:ea typeface="Arial"/>
              <a:cs typeface="Arial"/>
              <a:sym typeface="Arial"/>
            </a:endParaRPr>
          </a:p>
          <a:p>
            <a:pPr marL="0" lvl="0" indent="0" algn="l" rtl="0">
              <a:spcBef>
                <a:spcPts val="20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40" name="Google Shape;240;p31"/>
          <p:cNvPicPr preferRelativeResize="0"/>
          <p:nvPr/>
        </p:nvPicPr>
        <p:blipFill>
          <a:blip r:embed="rId3">
            <a:alphaModFix/>
          </a:blip>
          <a:stretch>
            <a:fillRect/>
          </a:stretch>
        </p:blipFill>
        <p:spPr>
          <a:xfrm>
            <a:off x="152400" y="771450"/>
            <a:ext cx="6707248" cy="4219650"/>
          </a:xfrm>
          <a:prstGeom prst="rect">
            <a:avLst/>
          </a:prstGeom>
          <a:noFill/>
          <a:ln>
            <a:noFill/>
          </a:ln>
        </p:spPr>
      </p:pic>
      <p:pic>
        <p:nvPicPr>
          <p:cNvPr id="241" name="Google Shape;241;p31"/>
          <p:cNvPicPr preferRelativeResize="0"/>
          <p:nvPr/>
        </p:nvPicPr>
        <p:blipFill>
          <a:blip r:embed="rId4">
            <a:alphaModFix/>
          </a:blip>
          <a:stretch>
            <a:fillRect/>
          </a:stretch>
        </p:blipFill>
        <p:spPr>
          <a:xfrm>
            <a:off x="6463998" y="771450"/>
            <a:ext cx="1314450" cy="2562225"/>
          </a:xfrm>
          <a:prstGeom prst="rect">
            <a:avLst/>
          </a:prstGeom>
          <a:noFill/>
          <a:ln>
            <a:noFill/>
          </a:ln>
        </p:spPr>
      </p:pic>
      <p:pic>
        <p:nvPicPr>
          <p:cNvPr id="242" name="Google Shape;242;p31"/>
          <p:cNvPicPr preferRelativeResize="0"/>
          <p:nvPr/>
        </p:nvPicPr>
        <p:blipFill>
          <a:blip r:embed="rId5">
            <a:alphaModFix/>
          </a:blip>
          <a:stretch>
            <a:fillRect/>
          </a:stretch>
        </p:blipFill>
        <p:spPr>
          <a:xfrm>
            <a:off x="7864098" y="3079075"/>
            <a:ext cx="1060752" cy="1575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idx="4294967295"/>
          </p:nvPr>
        </p:nvSpPr>
        <p:spPr>
          <a:xfrm>
            <a:off x="167550" y="159575"/>
            <a:ext cx="48933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Background &amp; Context</a:t>
            </a:r>
            <a:endParaRPr>
              <a:solidFill>
                <a:srgbClr val="000000"/>
              </a:solidFill>
            </a:endParaRPr>
          </a:p>
        </p:txBody>
      </p:sp>
      <p:pic>
        <p:nvPicPr>
          <p:cNvPr id="75" name="Google Shape;75;p14"/>
          <p:cNvPicPr preferRelativeResize="0"/>
          <p:nvPr/>
        </p:nvPicPr>
        <p:blipFill rotWithShape="1">
          <a:blip r:embed="rId3">
            <a:alphaModFix/>
          </a:blip>
          <a:srcRect l="26517" r="24728"/>
          <a:stretch/>
        </p:blipFill>
        <p:spPr>
          <a:xfrm>
            <a:off x="5384463" y="0"/>
            <a:ext cx="3759537" cy="5143501"/>
          </a:xfrm>
          <a:prstGeom prst="rect">
            <a:avLst/>
          </a:prstGeom>
          <a:noFill/>
          <a:ln>
            <a:noFill/>
          </a:ln>
        </p:spPr>
      </p:pic>
      <p:sp>
        <p:nvSpPr>
          <p:cNvPr id="76" name="Google Shape;76;p14"/>
          <p:cNvSpPr txBox="1">
            <a:spLocks noGrp="1"/>
          </p:cNvSpPr>
          <p:nvPr>
            <p:ph type="body" idx="4294967295"/>
          </p:nvPr>
        </p:nvSpPr>
        <p:spPr>
          <a:xfrm>
            <a:off x="167550" y="927275"/>
            <a:ext cx="5995500" cy="3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Leveraging data analytics in the retail sector is essential for maintaining a competitive advantage in the marketplace. With time series analysis, retailers can forecast projected future revenue based on historical data and predict the impact of marketing campaigns to ensure resource optimization.</a:t>
            </a:r>
            <a:endParaRPr>
              <a:solidFill>
                <a:srgbClr val="000000"/>
              </a:solidFill>
            </a:endParaRPr>
          </a:p>
          <a:p>
            <a:pPr marL="0" lvl="0" indent="0" algn="l" rtl="0">
              <a:spcBef>
                <a:spcPts val="1600"/>
              </a:spcBef>
              <a:spcAft>
                <a:spcPts val="1600"/>
              </a:spcAft>
              <a:buNone/>
            </a:pPr>
            <a:r>
              <a:rPr lang="en">
                <a:solidFill>
                  <a:srgbClr val="000000"/>
                </a:solidFill>
              </a:rPr>
              <a:t>Our task is to apply time series analytics to historical retail data and develop a model to evaluate the effectiveness of marketing campaigns.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48" name="Google Shape;248;p32"/>
          <p:cNvPicPr preferRelativeResize="0"/>
          <p:nvPr/>
        </p:nvPicPr>
        <p:blipFill>
          <a:blip r:embed="rId3">
            <a:alphaModFix/>
          </a:blip>
          <a:stretch>
            <a:fillRect/>
          </a:stretch>
        </p:blipFill>
        <p:spPr>
          <a:xfrm>
            <a:off x="152400" y="771450"/>
            <a:ext cx="6943916" cy="4219650"/>
          </a:xfrm>
          <a:prstGeom prst="rect">
            <a:avLst/>
          </a:prstGeom>
          <a:noFill/>
          <a:ln>
            <a:noFill/>
          </a:ln>
        </p:spPr>
      </p:pic>
      <p:pic>
        <p:nvPicPr>
          <p:cNvPr id="249" name="Google Shape;249;p32"/>
          <p:cNvPicPr preferRelativeResize="0"/>
          <p:nvPr/>
        </p:nvPicPr>
        <p:blipFill>
          <a:blip r:embed="rId4">
            <a:alphaModFix/>
          </a:blip>
          <a:stretch>
            <a:fillRect/>
          </a:stretch>
        </p:blipFill>
        <p:spPr>
          <a:xfrm>
            <a:off x="6729491" y="771450"/>
            <a:ext cx="1742884" cy="1918095"/>
          </a:xfrm>
          <a:prstGeom prst="rect">
            <a:avLst/>
          </a:prstGeom>
          <a:noFill/>
          <a:ln>
            <a:noFill/>
          </a:ln>
        </p:spPr>
      </p:pic>
      <p:pic>
        <p:nvPicPr>
          <p:cNvPr id="250" name="Google Shape;250;p32"/>
          <p:cNvPicPr preferRelativeResize="0"/>
          <p:nvPr/>
        </p:nvPicPr>
        <p:blipFill>
          <a:blip r:embed="rId5">
            <a:alphaModFix/>
          </a:blip>
          <a:stretch>
            <a:fillRect/>
          </a:stretch>
        </p:blipFill>
        <p:spPr>
          <a:xfrm>
            <a:off x="7215288" y="2438400"/>
            <a:ext cx="1809750" cy="255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56" name="Google Shape;256;p33"/>
          <p:cNvPicPr preferRelativeResize="0"/>
          <p:nvPr/>
        </p:nvPicPr>
        <p:blipFill>
          <a:blip r:embed="rId3">
            <a:alphaModFix/>
          </a:blip>
          <a:stretch>
            <a:fillRect/>
          </a:stretch>
        </p:blipFill>
        <p:spPr>
          <a:xfrm>
            <a:off x="152400" y="771450"/>
            <a:ext cx="6302123" cy="4018938"/>
          </a:xfrm>
          <a:prstGeom prst="rect">
            <a:avLst/>
          </a:prstGeom>
          <a:noFill/>
          <a:ln>
            <a:noFill/>
          </a:ln>
        </p:spPr>
      </p:pic>
      <p:pic>
        <p:nvPicPr>
          <p:cNvPr id="257" name="Google Shape;257;p33"/>
          <p:cNvPicPr preferRelativeResize="0"/>
          <p:nvPr/>
        </p:nvPicPr>
        <p:blipFill>
          <a:blip r:embed="rId4">
            <a:alphaModFix/>
          </a:blip>
          <a:stretch>
            <a:fillRect/>
          </a:stretch>
        </p:blipFill>
        <p:spPr>
          <a:xfrm>
            <a:off x="6606923" y="771450"/>
            <a:ext cx="2384677" cy="20749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63" name="Google Shape;263;p34"/>
          <p:cNvPicPr preferRelativeResize="0"/>
          <p:nvPr/>
        </p:nvPicPr>
        <p:blipFill>
          <a:blip r:embed="rId3">
            <a:alphaModFix/>
          </a:blip>
          <a:stretch>
            <a:fillRect/>
          </a:stretch>
        </p:blipFill>
        <p:spPr>
          <a:xfrm>
            <a:off x="152400" y="771450"/>
            <a:ext cx="4373346" cy="4219650"/>
          </a:xfrm>
          <a:prstGeom prst="rect">
            <a:avLst/>
          </a:prstGeom>
          <a:noFill/>
          <a:ln>
            <a:noFill/>
          </a:ln>
        </p:spPr>
      </p:pic>
      <p:pic>
        <p:nvPicPr>
          <p:cNvPr id="264" name="Google Shape;264;p34"/>
          <p:cNvPicPr preferRelativeResize="0"/>
          <p:nvPr/>
        </p:nvPicPr>
        <p:blipFill>
          <a:blip r:embed="rId4">
            <a:alphaModFix/>
          </a:blip>
          <a:stretch>
            <a:fillRect/>
          </a:stretch>
        </p:blipFill>
        <p:spPr>
          <a:xfrm>
            <a:off x="4678146" y="771450"/>
            <a:ext cx="4313454" cy="28251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70" name="Google Shape;270;p35"/>
          <p:cNvPicPr preferRelativeResize="0"/>
          <p:nvPr/>
        </p:nvPicPr>
        <p:blipFill>
          <a:blip r:embed="rId3">
            <a:alphaModFix/>
          </a:blip>
          <a:stretch>
            <a:fillRect/>
          </a:stretch>
        </p:blipFill>
        <p:spPr>
          <a:xfrm>
            <a:off x="152400" y="771450"/>
            <a:ext cx="6552296" cy="4219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76" name="Google Shape;276;p36"/>
          <p:cNvPicPr preferRelativeResize="0"/>
          <p:nvPr/>
        </p:nvPicPr>
        <p:blipFill>
          <a:blip r:embed="rId3">
            <a:alphaModFix/>
          </a:blip>
          <a:stretch>
            <a:fillRect/>
          </a:stretch>
        </p:blipFill>
        <p:spPr>
          <a:xfrm>
            <a:off x="152400" y="771450"/>
            <a:ext cx="4549400" cy="3885950"/>
          </a:xfrm>
          <a:prstGeom prst="rect">
            <a:avLst/>
          </a:prstGeom>
          <a:noFill/>
          <a:ln>
            <a:noFill/>
          </a:ln>
        </p:spPr>
      </p:pic>
      <p:pic>
        <p:nvPicPr>
          <p:cNvPr id="277" name="Google Shape;277;p36"/>
          <p:cNvPicPr preferRelativeResize="0"/>
          <p:nvPr/>
        </p:nvPicPr>
        <p:blipFill>
          <a:blip r:embed="rId4">
            <a:alphaModFix/>
          </a:blip>
          <a:stretch>
            <a:fillRect/>
          </a:stretch>
        </p:blipFill>
        <p:spPr>
          <a:xfrm>
            <a:off x="4854200" y="771450"/>
            <a:ext cx="4137399" cy="41111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83" name="Google Shape;283;p37"/>
          <p:cNvPicPr preferRelativeResize="0"/>
          <p:nvPr/>
        </p:nvPicPr>
        <p:blipFill>
          <a:blip r:embed="rId3">
            <a:alphaModFix/>
          </a:blip>
          <a:stretch>
            <a:fillRect/>
          </a:stretch>
        </p:blipFill>
        <p:spPr>
          <a:xfrm>
            <a:off x="152400" y="771450"/>
            <a:ext cx="4434025" cy="3367900"/>
          </a:xfrm>
          <a:prstGeom prst="rect">
            <a:avLst/>
          </a:prstGeom>
          <a:noFill/>
          <a:ln>
            <a:noFill/>
          </a:ln>
        </p:spPr>
      </p:pic>
      <p:pic>
        <p:nvPicPr>
          <p:cNvPr id="284" name="Google Shape;284;p37"/>
          <p:cNvPicPr preferRelativeResize="0"/>
          <p:nvPr/>
        </p:nvPicPr>
        <p:blipFill>
          <a:blip r:embed="rId4">
            <a:alphaModFix/>
          </a:blip>
          <a:stretch>
            <a:fillRect/>
          </a:stretch>
        </p:blipFill>
        <p:spPr>
          <a:xfrm>
            <a:off x="4738825" y="771450"/>
            <a:ext cx="4252774" cy="32955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90" name="Google Shape;290;p38"/>
          <p:cNvPicPr preferRelativeResize="0"/>
          <p:nvPr/>
        </p:nvPicPr>
        <p:blipFill>
          <a:blip r:embed="rId3">
            <a:alphaModFix/>
          </a:blip>
          <a:stretch>
            <a:fillRect/>
          </a:stretch>
        </p:blipFill>
        <p:spPr>
          <a:xfrm>
            <a:off x="5356050" y="771450"/>
            <a:ext cx="3650839" cy="4219650"/>
          </a:xfrm>
          <a:prstGeom prst="rect">
            <a:avLst/>
          </a:prstGeom>
          <a:noFill/>
          <a:ln>
            <a:noFill/>
          </a:ln>
        </p:spPr>
      </p:pic>
      <p:pic>
        <p:nvPicPr>
          <p:cNvPr id="291" name="Google Shape;291;p38"/>
          <p:cNvPicPr preferRelativeResize="0"/>
          <p:nvPr/>
        </p:nvPicPr>
        <p:blipFill>
          <a:blip r:embed="rId4">
            <a:alphaModFix/>
          </a:blip>
          <a:stretch>
            <a:fillRect/>
          </a:stretch>
        </p:blipFill>
        <p:spPr>
          <a:xfrm>
            <a:off x="152400" y="771450"/>
            <a:ext cx="3805600" cy="3050575"/>
          </a:xfrm>
          <a:prstGeom prst="rect">
            <a:avLst/>
          </a:prstGeom>
          <a:noFill/>
          <a:ln>
            <a:noFill/>
          </a:ln>
        </p:spPr>
      </p:pic>
      <p:pic>
        <p:nvPicPr>
          <p:cNvPr id="292" name="Google Shape;292;p38"/>
          <p:cNvPicPr preferRelativeResize="0"/>
          <p:nvPr/>
        </p:nvPicPr>
        <p:blipFill>
          <a:blip r:embed="rId5">
            <a:alphaModFix/>
          </a:blip>
          <a:stretch>
            <a:fillRect/>
          </a:stretch>
        </p:blipFill>
        <p:spPr>
          <a:xfrm>
            <a:off x="3095625" y="3252797"/>
            <a:ext cx="2094625" cy="169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298" name="Google Shape;298;p39"/>
          <p:cNvPicPr preferRelativeResize="0"/>
          <p:nvPr/>
        </p:nvPicPr>
        <p:blipFill>
          <a:blip r:embed="rId3">
            <a:alphaModFix/>
          </a:blip>
          <a:stretch>
            <a:fillRect/>
          </a:stretch>
        </p:blipFill>
        <p:spPr>
          <a:xfrm>
            <a:off x="145649" y="695250"/>
            <a:ext cx="4036925" cy="3708575"/>
          </a:xfrm>
          <a:prstGeom prst="rect">
            <a:avLst/>
          </a:prstGeom>
          <a:noFill/>
          <a:ln>
            <a:noFill/>
          </a:ln>
        </p:spPr>
      </p:pic>
      <p:pic>
        <p:nvPicPr>
          <p:cNvPr id="299" name="Google Shape;299;p39"/>
          <p:cNvPicPr preferRelativeResize="0"/>
          <p:nvPr/>
        </p:nvPicPr>
        <p:blipFill>
          <a:blip r:embed="rId4">
            <a:alphaModFix/>
          </a:blip>
          <a:stretch>
            <a:fillRect/>
          </a:stretch>
        </p:blipFill>
        <p:spPr>
          <a:xfrm>
            <a:off x="4495800" y="695250"/>
            <a:ext cx="4462875" cy="361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305" name="Google Shape;305;p40"/>
          <p:cNvPicPr preferRelativeResize="0"/>
          <p:nvPr/>
        </p:nvPicPr>
        <p:blipFill>
          <a:blip r:embed="rId3">
            <a:alphaModFix/>
          </a:blip>
          <a:stretch>
            <a:fillRect/>
          </a:stretch>
        </p:blipFill>
        <p:spPr>
          <a:xfrm>
            <a:off x="152400" y="771450"/>
            <a:ext cx="4440730" cy="3828700"/>
          </a:xfrm>
          <a:prstGeom prst="rect">
            <a:avLst/>
          </a:prstGeom>
          <a:noFill/>
          <a:ln>
            <a:noFill/>
          </a:ln>
        </p:spPr>
      </p:pic>
      <p:pic>
        <p:nvPicPr>
          <p:cNvPr id="306" name="Google Shape;306;p40"/>
          <p:cNvPicPr preferRelativeResize="0"/>
          <p:nvPr/>
        </p:nvPicPr>
        <p:blipFill>
          <a:blip r:embed="rId4">
            <a:alphaModFix/>
          </a:blip>
          <a:stretch>
            <a:fillRect/>
          </a:stretch>
        </p:blipFill>
        <p:spPr>
          <a:xfrm>
            <a:off x="4745530" y="771450"/>
            <a:ext cx="4179903" cy="4219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310"/>
        <p:cNvGrpSpPr/>
        <p:nvPr/>
      </p:nvGrpSpPr>
      <p:grpSpPr>
        <a:xfrm>
          <a:off x="0" y="0"/>
          <a:ext cx="0" cy="0"/>
          <a:chOff x="0" y="0"/>
          <a:chExt cx="0" cy="0"/>
        </a:xfrm>
      </p:grpSpPr>
      <p:sp>
        <p:nvSpPr>
          <p:cNvPr id="311" name="Google Shape;311;p4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312" name="Google Shape;312;p41"/>
          <p:cNvPicPr preferRelativeResize="0"/>
          <p:nvPr/>
        </p:nvPicPr>
        <p:blipFill>
          <a:blip r:embed="rId3">
            <a:alphaModFix/>
          </a:blip>
          <a:stretch>
            <a:fillRect/>
          </a:stretch>
        </p:blipFill>
        <p:spPr>
          <a:xfrm>
            <a:off x="152400" y="771450"/>
            <a:ext cx="4506125" cy="3325600"/>
          </a:xfrm>
          <a:prstGeom prst="rect">
            <a:avLst/>
          </a:prstGeom>
          <a:noFill/>
          <a:ln>
            <a:noFill/>
          </a:ln>
        </p:spPr>
      </p:pic>
      <p:pic>
        <p:nvPicPr>
          <p:cNvPr id="313" name="Google Shape;313;p41"/>
          <p:cNvPicPr preferRelativeResize="0"/>
          <p:nvPr/>
        </p:nvPicPr>
        <p:blipFill>
          <a:blip r:embed="rId4">
            <a:alphaModFix/>
          </a:blip>
          <a:stretch>
            <a:fillRect/>
          </a:stretch>
        </p:blipFill>
        <p:spPr>
          <a:xfrm>
            <a:off x="4810925" y="771450"/>
            <a:ext cx="4180675" cy="31722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l="33052" r="7156"/>
          <a:stretch/>
        </p:blipFill>
        <p:spPr>
          <a:xfrm>
            <a:off x="0" y="0"/>
            <a:ext cx="4617350" cy="5143500"/>
          </a:xfrm>
          <a:prstGeom prst="rect">
            <a:avLst/>
          </a:prstGeom>
          <a:noFill/>
          <a:ln>
            <a:noFill/>
          </a:ln>
        </p:spPr>
      </p:pic>
      <p:sp>
        <p:nvSpPr>
          <p:cNvPr id="82" name="Google Shape;82;p15"/>
          <p:cNvSpPr txBox="1">
            <a:spLocks noGrp="1"/>
          </p:cNvSpPr>
          <p:nvPr>
            <p:ph type="title"/>
          </p:nvPr>
        </p:nvSpPr>
        <p:spPr>
          <a:xfrm>
            <a:off x="199550" y="16167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Analytical Solution</a:t>
            </a:r>
            <a:endParaRPr>
              <a:solidFill>
                <a:schemeClr val="lt1"/>
              </a:solidFill>
            </a:endParaRPr>
          </a:p>
        </p:txBody>
      </p:sp>
      <p:grpSp>
        <p:nvGrpSpPr>
          <p:cNvPr id="83" name="Google Shape;83;p15"/>
          <p:cNvGrpSpPr/>
          <p:nvPr/>
        </p:nvGrpSpPr>
        <p:grpSpPr>
          <a:xfrm>
            <a:off x="4215958" y="500642"/>
            <a:ext cx="4731776" cy="731700"/>
            <a:chOff x="710674" y="1323164"/>
            <a:chExt cx="7300997" cy="731700"/>
          </a:xfrm>
        </p:grpSpPr>
        <p:sp>
          <p:nvSpPr>
            <p:cNvPr id="84" name="Google Shape;84;p15"/>
            <p:cNvSpPr txBox="1"/>
            <p:nvPr/>
          </p:nvSpPr>
          <p:spPr>
            <a:xfrm>
              <a:off x="710674" y="1373350"/>
              <a:ext cx="2004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073763"/>
                  </a:solidFill>
                  <a:latin typeface="Roboto Medium"/>
                  <a:ea typeface="Roboto Medium"/>
                  <a:cs typeface="Roboto Medium"/>
                  <a:sym typeface="Roboto Medium"/>
                </a:rPr>
                <a:t>1.</a:t>
              </a:r>
              <a:r>
                <a:rPr lang="en" sz="4400">
                  <a:solidFill>
                    <a:srgbClr val="085631"/>
                  </a:solidFill>
                  <a:latin typeface="Roboto Medium"/>
                  <a:ea typeface="Roboto Medium"/>
                  <a:cs typeface="Roboto Medium"/>
                  <a:sym typeface="Roboto Medium"/>
                </a:rPr>
                <a:t> </a:t>
              </a:r>
              <a:endParaRPr sz="4400">
                <a:solidFill>
                  <a:srgbClr val="085631"/>
                </a:solidFill>
                <a:latin typeface="Roboto Medium"/>
                <a:ea typeface="Roboto Medium"/>
                <a:cs typeface="Roboto Medium"/>
                <a:sym typeface="Roboto Medium"/>
              </a:endParaRPr>
            </a:p>
          </p:txBody>
        </p:sp>
        <p:sp>
          <p:nvSpPr>
            <p:cNvPr id="85" name="Google Shape;85;p15"/>
            <p:cNvSpPr/>
            <p:nvPr/>
          </p:nvSpPr>
          <p:spPr>
            <a:xfrm>
              <a:off x="2789785" y="1323164"/>
              <a:ext cx="5221800" cy="731700"/>
            </a:xfrm>
            <a:prstGeom prst="rect">
              <a:avLst/>
            </a:prstGeom>
            <a:solidFill>
              <a:srgbClr val="07376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2914371" y="1407447"/>
              <a:ext cx="5097300" cy="57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Data Understanding and Exploration</a:t>
              </a:r>
              <a:endParaRPr sz="1200">
                <a:solidFill>
                  <a:srgbClr val="FFFFFF"/>
                </a:solidFill>
                <a:latin typeface="Comfortaa"/>
                <a:ea typeface="Comfortaa"/>
                <a:cs typeface="Comfortaa"/>
                <a:sym typeface="Comfortaa"/>
              </a:endParaRPr>
            </a:p>
          </p:txBody>
        </p:sp>
      </p:grpSp>
      <p:grpSp>
        <p:nvGrpSpPr>
          <p:cNvPr id="87" name="Google Shape;87;p15"/>
          <p:cNvGrpSpPr/>
          <p:nvPr/>
        </p:nvGrpSpPr>
        <p:grpSpPr>
          <a:xfrm>
            <a:off x="3755375" y="1385003"/>
            <a:ext cx="4958017" cy="731700"/>
            <a:chOff x="7" y="2207525"/>
            <a:chExt cx="7650080" cy="731700"/>
          </a:xfrm>
        </p:grpSpPr>
        <p:sp>
          <p:nvSpPr>
            <p:cNvPr id="88" name="Google Shape;88;p15"/>
            <p:cNvSpPr txBox="1"/>
            <p:nvPr/>
          </p:nvSpPr>
          <p:spPr>
            <a:xfrm>
              <a:off x="7" y="2257725"/>
              <a:ext cx="2715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0B5394"/>
                  </a:solidFill>
                  <a:latin typeface="Roboto Medium"/>
                  <a:ea typeface="Roboto Medium"/>
                  <a:cs typeface="Roboto Medium"/>
                  <a:sym typeface="Roboto Medium"/>
                </a:rPr>
                <a:t>2.</a:t>
              </a:r>
              <a:endParaRPr sz="4400">
                <a:solidFill>
                  <a:srgbClr val="0B5394"/>
                </a:solidFill>
                <a:latin typeface="Roboto Medium"/>
                <a:ea typeface="Roboto Medium"/>
                <a:cs typeface="Roboto Medium"/>
                <a:sym typeface="Roboto Medium"/>
              </a:endParaRPr>
            </a:p>
          </p:txBody>
        </p:sp>
        <p:sp>
          <p:nvSpPr>
            <p:cNvPr id="89" name="Google Shape;89;p15"/>
            <p:cNvSpPr/>
            <p:nvPr/>
          </p:nvSpPr>
          <p:spPr>
            <a:xfrm>
              <a:off x="2789787" y="2207525"/>
              <a:ext cx="4860300" cy="731700"/>
            </a:xfrm>
            <a:prstGeom prst="rect">
              <a:avLst/>
            </a:prstGeom>
            <a:solidFill>
              <a:srgbClr val="0B539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2914387" y="2414096"/>
              <a:ext cx="43731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Model 1: </a:t>
              </a:r>
              <a:endParaRPr sz="1200">
                <a:solidFill>
                  <a:srgbClr val="FFFFFF"/>
                </a:solidFill>
                <a:latin typeface="Comfortaa"/>
                <a:ea typeface="Comfortaa"/>
                <a:cs typeface="Comfortaa"/>
                <a:sym typeface="Comfortaa"/>
              </a:endParaRPr>
            </a:p>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Validating Trends wIth ARIMA</a:t>
              </a:r>
              <a:endParaRPr sz="1200">
                <a:solidFill>
                  <a:srgbClr val="FFFFFF"/>
                </a:solidFill>
                <a:latin typeface="Comfortaa"/>
                <a:ea typeface="Comfortaa"/>
                <a:cs typeface="Comfortaa"/>
                <a:sym typeface="Comfortaa"/>
              </a:endParaRPr>
            </a:p>
          </p:txBody>
        </p:sp>
      </p:grpSp>
      <p:grpSp>
        <p:nvGrpSpPr>
          <p:cNvPr id="91" name="Google Shape;91;p15"/>
          <p:cNvGrpSpPr/>
          <p:nvPr/>
        </p:nvGrpSpPr>
        <p:grpSpPr>
          <a:xfrm>
            <a:off x="4244754" y="2266103"/>
            <a:ext cx="4233626" cy="731700"/>
            <a:chOff x="755105" y="3088625"/>
            <a:chExt cx="6532366" cy="731700"/>
          </a:xfrm>
        </p:grpSpPr>
        <p:sp>
          <p:nvSpPr>
            <p:cNvPr id="92" name="Google Shape;92;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3D85C6"/>
                  </a:solidFill>
                  <a:latin typeface="Roboto Medium"/>
                  <a:ea typeface="Roboto Medium"/>
                  <a:cs typeface="Roboto Medium"/>
                  <a:sym typeface="Roboto Medium"/>
                </a:rPr>
                <a:t>3.</a:t>
              </a:r>
              <a:endParaRPr sz="4400">
                <a:solidFill>
                  <a:srgbClr val="3D85C6"/>
                </a:solidFill>
                <a:latin typeface="Roboto Medium"/>
                <a:ea typeface="Roboto Medium"/>
                <a:cs typeface="Roboto Medium"/>
                <a:sym typeface="Roboto Medium"/>
              </a:endParaRPr>
            </a:p>
          </p:txBody>
        </p:sp>
        <p:sp>
          <p:nvSpPr>
            <p:cNvPr id="93" name="Google Shape;93;p15"/>
            <p:cNvSpPr/>
            <p:nvPr/>
          </p:nvSpPr>
          <p:spPr>
            <a:xfrm>
              <a:off x="2789787" y="3088625"/>
              <a:ext cx="4497600" cy="731700"/>
            </a:xfrm>
            <a:prstGeom prst="rect">
              <a:avLst/>
            </a:prstGeom>
            <a:solidFill>
              <a:srgbClr val="3D85C6"/>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5"/>
            <p:cNvSpPr txBox="1"/>
            <p:nvPr/>
          </p:nvSpPr>
          <p:spPr>
            <a:xfrm>
              <a:off x="2914370" y="3295172"/>
              <a:ext cx="43731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Model 2:</a:t>
              </a:r>
              <a:endParaRPr sz="1200">
                <a:solidFill>
                  <a:srgbClr val="FFFFFF"/>
                </a:solidFill>
                <a:latin typeface="Comfortaa"/>
                <a:ea typeface="Comfortaa"/>
                <a:cs typeface="Comfortaa"/>
                <a:sym typeface="Comfortaa"/>
              </a:endParaRPr>
            </a:p>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Predicting Marketing Campaign Results </a:t>
              </a:r>
              <a:endParaRPr sz="1200">
                <a:solidFill>
                  <a:srgbClr val="FFFFFF"/>
                </a:solidFill>
                <a:latin typeface="Comfortaa"/>
                <a:ea typeface="Comfortaa"/>
                <a:cs typeface="Comfortaa"/>
                <a:sym typeface="Comfortaa"/>
              </a:endParaRPr>
            </a:p>
          </p:txBody>
        </p:sp>
      </p:grpSp>
      <p:grpSp>
        <p:nvGrpSpPr>
          <p:cNvPr id="95" name="Google Shape;95;p15"/>
          <p:cNvGrpSpPr/>
          <p:nvPr/>
        </p:nvGrpSpPr>
        <p:grpSpPr>
          <a:xfrm>
            <a:off x="4234504" y="3099000"/>
            <a:ext cx="3962920" cy="731700"/>
            <a:chOff x="755105" y="3088622"/>
            <a:chExt cx="6114674" cy="731700"/>
          </a:xfrm>
        </p:grpSpPr>
        <p:sp>
          <p:nvSpPr>
            <p:cNvPr id="96" name="Google Shape;96;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6D9EEB"/>
                  </a:solidFill>
                  <a:latin typeface="Roboto Medium"/>
                  <a:ea typeface="Roboto Medium"/>
                  <a:cs typeface="Roboto Medium"/>
                  <a:sym typeface="Roboto Medium"/>
                </a:rPr>
                <a:t>4.</a:t>
              </a:r>
              <a:endParaRPr sz="4400">
                <a:solidFill>
                  <a:srgbClr val="6D9EEB"/>
                </a:solidFill>
                <a:latin typeface="Roboto Medium"/>
                <a:ea typeface="Roboto Medium"/>
                <a:cs typeface="Roboto Medium"/>
                <a:sym typeface="Roboto Medium"/>
              </a:endParaRPr>
            </a:p>
          </p:txBody>
        </p:sp>
        <p:sp>
          <p:nvSpPr>
            <p:cNvPr id="97" name="Google Shape;97;p15"/>
            <p:cNvSpPr/>
            <p:nvPr/>
          </p:nvSpPr>
          <p:spPr>
            <a:xfrm>
              <a:off x="2789778" y="3088622"/>
              <a:ext cx="4080000" cy="731700"/>
            </a:xfrm>
            <a:prstGeom prst="rect">
              <a:avLst/>
            </a:prstGeom>
            <a:solidFill>
              <a:srgbClr val="6D9EE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8" name="Google Shape;98;p15"/>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Results Discussion</a:t>
              </a:r>
              <a:endParaRPr sz="1200">
                <a:solidFill>
                  <a:srgbClr val="FFFFFF"/>
                </a:solidFill>
                <a:latin typeface="Comfortaa"/>
                <a:ea typeface="Comfortaa"/>
                <a:cs typeface="Comfortaa"/>
                <a:sym typeface="Comfortaa"/>
              </a:endParaRPr>
            </a:p>
          </p:txBody>
        </p:sp>
      </p:grpSp>
      <p:grpSp>
        <p:nvGrpSpPr>
          <p:cNvPr id="99" name="Google Shape;99;p15"/>
          <p:cNvGrpSpPr/>
          <p:nvPr/>
        </p:nvGrpSpPr>
        <p:grpSpPr>
          <a:xfrm>
            <a:off x="4234504" y="3987403"/>
            <a:ext cx="3894552" cy="757697"/>
            <a:chOff x="755105" y="3138825"/>
            <a:chExt cx="6009183" cy="757697"/>
          </a:xfrm>
        </p:grpSpPr>
        <p:sp>
          <p:nvSpPr>
            <p:cNvPr id="100" name="Google Shape;100;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6FA8DC"/>
                  </a:solidFill>
                  <a:latin typeface="Roboto Medium"/>
                  <a:ea typeface="Roboto Medium"/>
                  <a:cs typeface="Roboto Medium"/>
                  <a:sym typeface="Roboto Medium"/>
                </a:rPr>
                <a:t>5.</a:t>
              </a:r>
              <a:endParaRPr sz="4400">
                <a:solidFill>
                  <a:srgbClr val="6FA8DC"/>
                </a:solidFill>
                <a:latin typeface="Roboto Medium"/>
                <a:ea typeface="Roboto Medium"/>
                <a:cs typeface="Roboto Medium"/>
                <a:sym typeface="Roboto Medium"/>
              </a:endParaRPr>
            </a:p>
          </p:txBody>
        </p:sp>
        <p:sp>
          <p:nvSpPr>
            <p:cNvPr id="101" name="Google Shape;101;p15"/>
            <p:cNvSpPr/>
            <p:nvPr/>
          </p:nvSpPr>
          <p:spPr>
            <a:xfrm>
              <a:off x="2789779" y="3164822"/>
              <a:ext cx="3719400" cy="731700"/>
            </a:xfrm>
            <a:prstGeom prst="rect">
              <a:avLst/>
            </a:prstGeom>
            <a:solidFill>
              <a:srgbClr val="9FC5E8"/>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2" name="Google Shape;102;p15"/>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Deployment</a:t>
              </a:r>
              <a:endParaRPr sz="1200">
                <a:solidFill>
                  <a:srgbClr val="FFFFFF"/>
                </a:solidFill>
                <a:latin typeface="Comfortaa"/>
                <a:ea typeface="Comfortaa"/>
                <a:cs typeface="Comfortaa"/>
                <a:sym typeface="Comforta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317"/>
        <p:cNvGrpSpPr/>
        <p:nvPr/>
      </p:nvGrpSpPr>
      <p:grpSpPr>
        <a:xfrm>
          <a:off x="0" y="0"/>
          <a:ext cx="0" cy="0"/>
          <a:chOff x="0" y="0"/>
          <a:chExt cx="0" cy="0"/>
        </a:xfrm>
      </p:grpSpPr>
      <p:sp>
        <p:nvSpPr>
          <p:cNvPr id="318" name="Google Shape;318;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319" name="Google Shape;319;p42"/>
          <p:cNvPicPr preferRelativeResize="0"/>
          <p:nvPr/>
        </p:nvPicPr>
        <p:blipFill>
          <a:blip r:embed="rId3">
            <a:alphaModFix/>
          </a:blip>
          <a:stretch>
            <a:fillRect/>
          </a:stretch>
        </p:blipFill>
        <p:spPr>
          <a:xfrm>
            <a:off x="152400" y="771450"/>
            <a:ext cx="4599272" cy="4219650"/>
          </a:xfrm>
          <a:prstGeom prst="rect">
            <a:avLst/>
          </a:prstGeom>
          <a:noFill/>
          <a:ln>
            <a:noFill/>
          </a:ln>
        </p:spPr>
      </p:pic>
      <p:pic>
        <p:nvPicPr>
          <p:cNvPr id="320" name="Google Shape;320;p42"/>
          <p:cNvPicPr preferRelativeResize="0"/>
          <p:nvPr/>
        </p:nvPicPr>
        <p:blipFill>
          <a:blip r:embed="rId4">
            <a:alphaModFix/>
          </a:blip>
          <a:stretch>
            <a:fillRect/>
          </a:stretch>
        </p:blipFill>
        <p:spPr>
          <a:xfrm>
            <a:off x="3380074" y="3362250"/>
            <a:ext cx="1943400" cy="1016975"/>
          </a:xfrm>
          <a:prstGeom prst="rect">
            <a:avLst/>
          </a:prstGeom>
          <a:noFill/>
          <a:ln>
            <a:noFill/>
          </a:ln>
        </p:spPr>
      </p:pic>
      <p:pic>
        <p:nvPicPr>
          <p:cNvPr id="321" name="Google Shape;321;p42"/>
          <p:cNvPicPr preferRelativeResize="0"/>
          <p:nvPr/>
        </p:nvPicPr>
        <p:blipFill>
          <a:blip r:embed="rId5">
            <a:alphaModFix/>
          </a:blip>
          <a:stretch>
            <a:fillRect/>
          </a:stretch>
        </p:blipFill>
        <p:spPr>
          <a:xfrm>
            <a:off x="4904072" y="771450"/>
            <a:ext cx="4087528" cy="37382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Walkthru of Shiny App</a:t>
            </a:r>
            <a:endParaRPr/>
          </a:p>
        </p:txBody>
      </p:sp>
      <p:pic>
        <p:nvPicPr>
          <p:cNvPr id="327" name="Google Shape;327;p43"/>
          <p:cNvPicPr preferRelativeResize="0"/>
          <p:nvPr/>
        </p:nvPicPr>
        <p:blipFill>
          <a:blip r:embed="rId3">
            <a:alphaModFix/>
          </a:blip>
          <a:stretch>
            <a:fillRect/>
          </a:stretch>
        </p:blipFill>
        <p:spPr>
          <a:xfrm>
            <a:off x="152400" y="771450"/>
            <a:ext cx="4525113" cy="4219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226075" y="246100"/>
            <a:ext cx="30198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Understanding &amp; Exploration</a:t>
            </a:r>
            <a:endParaRPr/>
          </a:p>
        </p:txBody>
      </p:sp>
      <p:sp>
        <p:nvSpPr>
          <p:cNvPr id="108" name="Google Shape;108;p16"/>
          <p:cNvSpPr txBox="1">
            <a:spLocks noGrp="1"/>
          </p:cNvSpPr>
          <p:nvPr>
            <p:ph type="body" idx="1"/>
          </p:nvPr>
        </p:nvSpPr>
        <p:spPr>
          <a:xfrm>
            <a:off x="226075" y="1504300"/>
            <a:ext cx="2808000" cy="33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datasets used in our analysis are the Retail Data Analytics Datasets which contains historical sales data for 45 stores located in different regions - each store contains a number of departments. </a:t>
            </a:r>
            <a:endParaRPr/>
          </a:p>
          <a:p>
            <a:pPr marL="0" lvl="0" indent="0" algn="l" rtl="0">
              <a:spcBef>
                <a:spcPts val="1600"/>
              </a:spcBef>
              <a:spcAft>
                <a:spcPts val="0"/>
              </a:spcAft>
              <a:buNone/>
            </a:pPr>
            <a:r>
              <a:rPr lang="en"/>
              <a:t>Our analysis will focus on predicting sales outcomes from marketing campaigns, therefore we focused our analysis on the sales data. The stores dataset is useful for identifying store type which could aid in replicability of results.</a:t>
            </a:r>
            <a:endParaRPr/>
          </a:p>
          <a:p>
            <a:pPr marL="0" lvl="0" indent="0" algn="l" rtl="0">
              <a:spcBef>
                <a:spcPts val="1600"/>
              </a:spcBef>
              <a:spcAft>
                <a:spcPts val="1600"/>
              </a:spcAft>
              <a:buNone/>
            </a:pPr>
            <a:endParaRPr/>
          </a:p>
        </p:txBody>
      </p:sp>
      <p:pic>
        <p:nvPicPr>
          <p:cNvPr id="109" name="Google Shape;109;p16"/>
          <p:cNvPicPr preferRelativeResize="0"/>
          <p:nvPr/>
        </p:nvPicPr>
        <p:blipFill>
          <a:blip r:embed="rId3">
            <a:alphaModFix/>
          </a:blip>
          <a:stretch>
            <a:fillRect/>
          </a:stretch>
        </p:blipFill>
        <p:spPr>
          <a:xfrm>
            <a:off x="3487376" y="586588"/>
            <a:ext cx="5474362" cy="953400"/>
          </a:xfrm>
          <a:prstGeom prst="rect">
            <a:avLst/>
          </a:prstGeom>
          <a:noFill/>
          <a:ln>
            <a:noFill/>
          </a:ln>
        </p:spPr>
      </p:pic>
      <p:pic>
        <p:nvPicPr>
          <p:cNvPr id="110" name="Google Shape;110;p16"/>
          <p:cNvPicPr preferRelativeResize="0"/>
          <p:nvPr/>
        </p:nvPicPr>
        <p:blipFill>
          <a:blip r:embed="rId4">
            <a:alphaModFix/>
          </a:blip>
          <a:stretch>
            <a:fillRect/>
          </a:stretch>
        </p:blipFill>
        <p:spPr>
          <a:xfrm>
            <a:off x="3487348" y="2134335"/>
            <a:ext cx="5008900" cy="1712100"/>
          </a:xfrm>
          <a:prstGeom prst="rect">
            <a:avLst/>
          </a:prstGeom>
          <a:noFill/>
          <a:ln>
            <a:noFill/>
          </a:ln>
        </p:spPr>
      </p:pic>
      <p:pic>
        <p:nvPicPr>
          <p:cNvPr id="111" name="Google Shape;111;p16"/>
          <p:cNvPicPr preferRelativeResize="0"/>
          <p:nvPr/>
        </p:nvPicPr>
        <p:blipFill rotWithShape="1">
          <a:blip r:embed="rId5">
            <a:alphaModFix/>
          </a:blip>
          <a:srcRect r="3651"/>
          <a:stretch/>
        </p:blipFill>
        <p:spPr>
          <a:xfrm>
            <a:off x="3510625" y="4409675"/>
            <a:ext cx="5597176" cy="639150"/>
          </a:xfrm>
          <a:prstGeom prst="rect">
            <a:avLst/>
          </a:prstGeom>
          <a:noFill/>
          <a:ln>
            <a:noFill/>
          </a:ln>
        </p:spPr>
      </p:pic>
      <p:sp>
        <p:nvSpPr>
          <p:cNvPr id="112" name="Google Shape;112;p16"/>
          <p:cNvSpPr txBox="1">
            <a:spLocks noGrp="1"/>
          </p:cNvSpPr>
          <p:nvPr>
            <p:ph type="body" idx="1"/>
          </p:nvPr>
        </p:nvSpPr>
        <p:spPr>
          <a:xfrm>
            <a:off x="3434425" y="246100"/>
            <a:ext cx="5474400" cy="37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Historical sales data, which covers to 2010-02-05 to 2012-11-01. </a:t>
            </a:r>
            <a:endParaRPr>
              <a:solidFill>
                <a:srgbClr val="000000"/>
              </a:solidFill>
            </a:endParaRPr>
          </a:p>
        </p:txBody>
      </p:sp>
      <p:sp>
        <p:nvSpPr>
          <p:cNvPr id="113" name="Google Shape;113;p16"/>
          <p:cNvSpPr txBox="1">
            <a:spLocks noGrp="1"/>
          </p:cNvSpPr>
          <p:nvPr>
            <p:ph type="body" idx="1"/>
          </p:nvPr>
        </p:nvSpPr>
        <p:spPr>
          <a:xfrm>
            <a:off x="3434425" y="1598375"/>
            <a:ext cx="5474400" cy="374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100"/>
              <a:buFont typeface="Arial"/>
              <a:buNone/>
            </a:pPr>
            <a:r>
              <a:rPr lang="en">
                <a:solidFill>
                  <a:srgbClr val="000000"/>
                </a:solidFill>
              </a:rPr>
              <a:t>Contains additional data related to the store, department, and regional activity for the given dates.</a:t>
            </a:r>
            <a:endParaRPr>
              <a:solidFill>
                <a:srgbClr val="000000"/>
              </a:solidFill>
            </a:endParaRPr>
          </a:p>
        </p:txBody>
      </p:sp>
      <p:sp>
        <p:nvSpPr>
          <p:cNvPr id="114" name="Google Shape;114;p16"/>
          <p:cNvSpPr txBox="1">
            <a:spLocks noGrp="1"/>
          </p:cNvSpPr>
          <p:nvPr>
            <p:ph type="body" idx="1"/>
          </p:nvPr>
        </p:nvSpPr>
        <p:spPr>
          <a:xfrm>
            <a:off x="3487350" y="3921838"/>
            <a:ext cx="5474400" cy="374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100"/>
              <a:buFont typeface="Arial"/>
              <a:buNone/>
            </a:pPr>
            <a:r>
              <a:rPr lang="en">
                <a:solidFill>
                  <a:srgbClr val="000000"/>
                </a:solidFill>
              </a:rPr>
              <a:t>Anonymized information about the 45 stores, indicating the type and size of store</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49178" y="1905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Visualizing the Data</a:t>
            </a:r>
            <a:endParaRPr/>
          </a:p>
        </p:txBody>
      </p:sp>
      <p:sp>
        <p:nvSpPr>
          <p:cNvPr id="120" name="Google Shape;120;p17"/>
          <p:cNvSpPr txBox="1">
            <a:spLocks noGrp="1"/>
          </p:cNvSpPr>
          <p:nvPr>
            <p:ph type="body" idx="1"/>
          </p:nvPr>
        </p:nvSpPr>
        <p:spPr>
          <a:xfrm>
            <a:off x="149175" y="1083550"/>
            <a:ext cx="3049800" cy="38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line chart on the right show the weekly sales by department from 2010 to 2012. We can see a few trends emerging.</a:t>
            </a:r>
            <a:endParaRPr/>
          </a:p>
          <a:p>
            <a:pPr marL="457200" lvl="0" indent="-304800" algn="l" rtl="0">
              <a:spcBef>
                <a:spcPts val="1600"/>
              </a:spcBef>
              <a:spcAft>
                <a:spcPts val="0"/>
              </a:spcAft>
              <a:buSzPts val="1200"/>
              <a:buChar char="●"/>
            </a:pPr>
            <a:r>
              <a:rPr lang="en" b="1"/>
              <a:t>Dept 1 (</a:t>
            </a:r>
            <a:r>
              <a:rPr lang="en" b="1">
                <a:solidFill>
                  <a:srgbClr val="FF9900"/>
                </a:solidFill>
              </a:rPr>
              <a:t>orange</a:t>
            </a:r>
            <a:r>
              <a:rPr lang="en" b="1"/>
              <a:t>)</a:t>
            </a:r>
            <a:r>
              <a:rPr lang="en"/>
              <a:t> - seasons sales starting around nov/oct and ending around march/apr.  Implies seasonality (winter months)</a:t>
            </a:r>
            <a:endParaRPr/>
          </a:p>
          <a:p>
            <a:pPr marL="457200" lvl="0" indent="-304800" algn="l" rtl="0">
              <a:spcBef>
                <a:spcPts val="0"/>
              </a:spcBef>
              <a:spcAft>
                <a:spcPts val="0"/>
              </a:spcAft>
              <a:buSzPts val="1200"/>
              <a:buChar char="●"/>
            </a:pPr>
            <a:r>
              <a:rPr lang="en" b="1"/>
              <a:t>Dept 2 (</a:t>
            </a:r>
            <a:r>
              <a:rPr lang="en" b="1">
                <a:solidFill>
                  <a:srgbClr val="6AA84F"/>
                </a:solidFill>
              </a:rPr>
              <a:t>green</a:t>
            </a:r>
            <a:r>
              <a:rPr lang="en" b="1"/>
              <a:t>)</a:t>
            </a:r>
            <a:r>
              <a:rPr lang="en"/>
              <a:t> - sales peaking around christmas</a:t>
            </a:r>
            <a:endParaRPr/>
          </a:p>
          <a:p>
            <a:pPr marL="457200" lvl="0" indent="-304800" algn="l" rtl="0">
              <a:spcBef>
                <a:spcPts val="0"/>
              </a:spcBef>
              <a:spcAft>
                <a:spcPts val="0"/>
              </a:spcAft>
              <a:buSzPts val="1200"/>
              <a:buChar char="●"/>
            </a:pPr>
            <a:r>
              <a:rPr lang="en" b="1"/>
              <a:t>Dept 3 (</a:t>
            </a:r>
            <a:r>
              <a:rPr lang="en" b="1">
                <a:solidFill>
                  <a:schemeClr val="dk1"/>
                </a:solidFill>
              </a:rPr>
              <a:t>blue</a:t>
            </a:r>
            <a:r>
              <a:rPr lang="en" b="1"/>
              <a:t>)</a:t>
            </a:r>
            <a:r>
              <a:rPr lang="en"/>
              <a:t> - sales peaking every summer around june/july</a:t>
            </a:r>
            <a:endParaRPr/>
          </a:p>
          <a:p>
            <a:pPr marL="457200" lvl="0" indent="-304800" algn="l" rtl="0">
              <a:spcBef>
                <a:spcPts val="0"/>
              </a:spcBef>
              <a:spcAft>
                <a:spcPts val="0"/>
              </a:spcAft>
              <a:buSzPts val="1200"/>
              <a:buChar char="●"/>
            </a:pPr>
            <a:r>
              <a:rPr lang="en" b="1"/>
              <a:t>Dept 4 (</a:t>
            </a:r>
            <a:r>
              <a:rPr lang="en" b="1">
                <a:solidFill>
                  <a:srgbClr val="674EA7"/>
                </a:solidFill>
              </a:rPr>
              <a:t>purple</a:t>
            </a:r>
            <a:r>
              <a:rPr lang="en" b="1"/>
              <a:t>)</a:t>
            </a:r>
            <a:r>
              <a:rPr lang="en"/>
              <a:t> - more even in sales, slight lift around christmas</a:t>
            </a:r>
            <a:endParaRPr/>
          </a:p>
          <a:p>
            <a:pPr marL="0" lvl="0" indent="0" algn="l" rtl="0">
              <a:spcBef>
                <a:spcPts val="1600"/>
              </a:spcBef>
              <a:spcAft>
                <a:spcPts val="1600"/>
              </a:spcAft>
              <a:buNone/>
            </a:pPr>
            <a:endParaRPr/>
          </a:p>
        </p:txBody>
      </p:sp>
      <p:pic>
        <p:nvPicPr>
          <p:cNvPr id="121" name="Google Shape;121;p17"/>
          <p:cNvPicPr preferRelativeResize="0"/>
          <p:nvPr/>
        </p:nvPicPr>
        <p:blipFill>
          <a:blip r:embed="rId3">
            <a:alphaModFix/>
          </a:blip>
          <a:stretch>
            <a:fillRect/>
          </a:stretch>
        </p:blipFill>
        <p:spPr>
          <a:xfrm>
            <a:off x="3580625" y="415050"/>
            <a:ext cx="5328376" cy="4087850"/>
          </a:xfrm>
          <a:prstGeom prst="rect">
            <a:avLst/>
          </a:prstGeom>
          <a:noFill/>
          <a:ln>
            <a:noFill/>
          </a:ln>
        </p:spPr>
      </p:pic>
      <p:sp>
        <p:nvSpPr>
          <p:cNvPr id="122" name="Google Shape;122;p17"/>
          <p:cNvSpPr txBox="1"/>
          <p:nvPr/>
        </p:nvSpPr>
        <p:spPr>
          <a:xfrm>
            <a:off x="4670275" y="81450"/>
            <a:ext cx="32505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Roboto"/>
                <a:ea typeface="Roboto"/>
                <a:cs typeface="Roboto"/>
                <a:sym typeface="Roboto"/>
              </a:rPr>
              <a:t>Weekly Historical Sales by Department</a:t>
            </a:r>
            <a:r>
              <a:rPr lang="en">
                <a:latin typeface="Roboto"/>
                <a:ea typeface="Roboto"/>
                <a:cs typeface="Roboto"/>
                <a:sym typeface="Roboto"/>
              </a:rPr>
              <a:t> </a:t>
            </a:r>
            <a:endParaRPr>
              <a:latin typeface="Roboto"/>
              <a:ea typeface="Roboto"/>
              <a:cs typeface="Roboto"/>
              <a:sym typeface="Roboto"/>
            </a:endParaRPr>
          </a:p>
        </p:txBody>
      </p:sp>
      <p:sp>
        <p:nvSpPr>
          <p:cNvPr id="123" name="Google Shape;123;p17"/>
          <p:cNvSpPr txBox="1"/>
          <p:nvPr/>
        </p:nvSpPr>
        <p:spPr>
          <a:xfrm>
            <a:off x="3651325" y="4553200"/>
            <a:ext cx="5257800" cy="5076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085631"/>
                </a:solidFill>
                <a:latin typeface="Roboto"/>
                <a:ea typeface="Roboto"/>
                <a:cs typeface="Roboto"/>
                <a:sym typeface="Roboto"/>
              </a:rPr>
              <a:t>#Visualize sales data by department</a:t>
            </a:r>
            <a:endParaRPr sz="700">
              <a:solidFill>
                <a:srgbClr val="085631"/>
              </a:solidFill>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options(repr.plot.width=</a:t>
            </a:r>
            <a:r>
              <a:rPr lang="en" sz="700">
                <a:solidFill>
                  <a:srgbClr val="0000FF"/>
                </a:solidFill>
                <a:latin typeface="Roboto"/>
                <a:ea typeface="Roboto"/>
                <a:cs typeface="Roboto"/>
                <a:sym typeface="Roboto"/>
              </a:rPr>
              <a:t>6</a:t>
            </a:r>
            <a:r>
              <a:rPr lang="en" sz="700">
                <a:latin typeface="Roboto"/>
                <a:ea typeface="Roboto"/>
                <a:cs typeface="Roboto"/>
                <a:sym typeface="Roboto"/>
              </a:rPr>
              <a:t>, repr.plot.height=</a:t>
            </a:r>
            <a:r>
              <a:rPr lang="en" sz="700">
                <a:solidFill>
                  <a:srgbClr val="0000FF"/>
                </a:solidFill>
                <a:latin typeface="Roboto"/>
                <a:ea typeface="Roboto"/>
                <a:cs typeface="Roboto"/>
                <a:sym typeface="Roboto"/>
              </a:rPr>
              <a:t>3</a:t>
            </a:r>
            <a:r>
              <a:rPr lang="en" sz="700">
                <a:latin typeface="Roboto"/>
                <a:ea typeface="Roboto"/>
                <a:cs typeface="Roboto"/>
                <a:sym typeface="Roboto"/>
              </a:rPr>
              <a:t>)</a:t>
            </a:r>
            <a:endParaRPr sz="700">
              <a:latin typeface="Roboto"/>
              <a:ea typeface="Roboto"/>
              <a:cs typeface="Roboto"/>
              <a:sym typeface="Roboto"/>
            </a:endParaRPr>
          </a:p>
          <a:p>
            <a:pPr marL="0" lvl="0" indent="0" algn="l" rtl="0">
              <a:spcBef>
                <a:spcPts val="0"/>
              </a:spcBef>
              <a:spcAft>
                <a:spcPts val="0"/>
              </a:spcAft>
              <a:buNone/>
            </a:pPr>
            <a:r>
              <a:rPr lang="en" sz="700">
                <a:latin typeface="Roboto"/>
                <a:ea typeface="Roboto"/>
                <a:cs typeface="Roboto"/>
                <a:sym typeface="Roboto"/>
              </a:rPr>
              <a:t>ggplot(sales_s1, aes(x = Date, y = Weekly_Sales, colour = Dept)) + geom_line()</a:t>
            </a:r>
            <a:endParaRPr sz="700">
              <a:latin typeface="Roboto"/>
              <a:ea typeface="Roboto"/>
              <a:cs typeface="Roboto"/>
              <a:sym typeface="Roboto"/>
            </a:endParaRPr>
          </a:p>
          <a:p>
            <a:pPr marL="0" lvl="0" indent="0" algn="l" rtl="0">
              <a:spcBef>
                <a:spcPts val="0"/>
              </a:spcBef>
              <a:spcAft>
                <a:spcPts val="0"/>
              </a:spcAft>
              <a:buNone/>
            </a:pPr>
            <a:endParaRPr sz="700">
              <a:solidFill>
                <a:srgbClr val="085631"/>
              </a:solidFill>
              <a:latin typeface="Roboto"/>
              <a:ea typeface="Roboto"/>
              <a:cs typeface="Roboto"/>
              <a:sym typeface="Roboto"/>
            </a:endParaRPr>
          </a:p>
          <a:p>
            <a:pPr marL="0" lvl="0" indent="0" algn="l" rtl="0">
              <a:spcBef>
                <a:spcPts val="0"/>
              </a:spcBef>
              <a:spcAft>
                <a:spcPts val="0"/>
              </a:spcAft>
              <a:buNone/>
            </a:pPr>
            <a:endParaRPr sz="7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b="15675"/>
          <a:stretch/>
        </p:blipFill>
        <p:spPr>
          <a:xfrm>
            <a:off x="0" y="0"/>
            <a:ext cx="9144000" cy="5143500"/>
          </a:xfrm>
          <a:prstGeom prst="rect">
            <a:avLst/>
          </a:prstGeom>
          <a:noFill/>
          <a:ln>
            <a:noFill/>
          </a:ln>
        </p:spPr>
      </p:pic>
      <p:sp>
        <p:nvSpPr>
          <p:cNvPr id="129" name="Google Shape;129;p1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Model 1: </a:t>
            </a:r>
            <a:endParaRPr sz="2400"/>
          </a:p>
          <a:p>
            <a:pPr marL="0" lvl="0" indent="0" algn="l" rtl="0">
              <a:spcBef>
                <a:spcPts val="0"/>
              </a:spcBef>
              <a:spcAft>
                <a:spcPts val="0"/>
              </a:spcAft>
              <a:buNone/>
            </a:pPr>
            <a:r>
              <a:rPr lang="en"/>
              <a:t>Validating Trends with ARIMA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33"/>
        <p:cNvGrpSpPr/>
        <p:nvPr/>
      </p:nvGrpSpPr>
      <p:grpSpPr>
        <a:xfrm>
          <a:off x="0" y="0"/>
          <a:ext cx="0" cy="0"/>
          <a:chOff x="0" y="0"/>
          <a:chExt cx="0" cy="0"/>
        </a:xfrm>
      </p:grpSpPr>
      <p:sp>
        <p:nvSpPr>
          <p:cNvPr id="134" name="Google Shape;134;p19"/>
          <p:cNvSpPr txBox="1">
            <a:spLocks noGrp="1"/>
          </p:cNvSpPr>
          <p:nvPr>
            <p:ph type="body" idx="1"/>
          </p:nvPr>
        </p:nvSpPr>
        <p:spPr>
          <a:xfrm>
            <a:off x="226075" y="1229525"/>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our discovery phase, we will be isolating Department 4 for analysis. The sales of this department are more even throughout the year have smaller seasonal peaks relative to the other departments, making it an ideal candidate for a marketing campaign. </a:t>
            </a:r>
            <a:endParaRPr/>
          </a:p>
          <a:p>
            <a:pPr marL="0" lvl="0" indent="0" algn="l" rtl="0">
              <a:spcBef>
                <a:spcPts val="1600"/>
              </a:spcBef>
              <a:spcAft>
                <a:spcPts val="1600"/>
              </a:spcAft>
              <a:buNone/>
            </a:pPr>
            <a:r>
              <a:rPr lang="en"/>
              <a:t>Relative to the other departments, you can see small peaks around the year end holiday seasons. An average increase of around $25,000 in sales.</a:t>
            </a:r>
            <a:endParaRPr/>
          </a:p>
        </p:txBody>
      </p:sp>
      <p:sp>
        <p:nvSpPr>
          <p:cNvPr id="135" name="Google Shape;135;p19"/>
          <p:cNvSpPr txBox="1">
            <a:spLocks noGrp="1"/>
          </p:cNvSpPr>
          <p:nvPr>
            <p:ph type="title"/>
          </p:nvPr>
        </p:nvSpPr>
        <p:spPr>
          <a:xfrm>
            <a:off x="226075" y="118875"/>
            <a:ext cx="30198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Preparation</a:t>
            </a:r>
            <a:endParaRPr/>
          </a:p>
        </p:txBody>
      </p:sp>
      <p:pic>
        <p:nvPicPr>
          <p:cNvPr id="136" name="Google Shape;136;p19"/>
          <p:cNvPicPr preferRelativeResize="0"/>
          <p:nvPr/>
        </p:nvPicPr>
        <p:blipFill>
          <a:blip r:embed="rId3">
            <a:alphaModFix/>
          </a:blip>
          <a:stretch>
            <a:fillRect/>
          </a:stretch>
        </p:blipFill>
        <p:spPr>
          <a:xfrm>
            <a:off x="3326000" y="2829650"/>
            <a:ext cx="5750875" cy="2249075"/>
          </a:xfrm>
          <a:prstGeom prst="rect">
            <a:avLst/>
          </a:prstGeom>
          <a:noFill/>
          <a:ln>
            <a:noFill/>
          </a:ln>
        </p:spPr>
      </p:pic>
      <p:sp>
        <p:nvSpPr>
          <p:cNvPr id="137" name="Google Shape;137;p19"/>
          <p:cNvSpPr txBox="1"/>
          <p:nvPr/>
        </p:nvSpPr>
        <p:spPr>
          <a:xfrm>
            <a:off x="3498825" y="2561525"/>
            <a:ext cx="5234400" cy="6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Weekly Sales for Department 4, Store 1</a:t>
            </a:r>
            <a:endParaRPr>
              <a:latin typeface="Roboto"/>
              <a:ea typeface="Roboto"/>
              <a:cs typeface="Roboto"/>
              <a:sym typeface="Roboto"/>
            </a:endParaRPr>
          </a:p>
        </p:txBody>
      </p:sp>
      <p:sp>
        <p:nvSpPr>
          <p:cNvPr id="138" name="Google Shape;138;p19"/>
          <p:cNvSpPr txBox="1"/>
          <p:nvPr/>
        </p:nvSpPr>
        <p:spPr>
          <a:xfrm>
            <a:off x="3372350" y="75550"/>
            <a:ext cx="5743800" cy="24225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#Preapring data for analysis (pull complete periods of activity for Dept 4)</a:t>
            </a:r>
            <a:br>
              <a:rPr lang="en" sz="1100">
                <a:solidFill>
                  <a:srgbClr val="085631"/>
                </a:solidFill>
                <a:latin typeface="Roboto"/>
                <a:ea typeface="Roboto"/>
                <a:cs typeface="Roboto"/>
                <a:sym typeface="Roboto"/>
              </a:rPr>
            </a:br>
            <a:r>
              <a:rPr lang="en" sz="1100">
                <a:latin typeface="Roboto"/>
                <a:ea typeface="Roboto"/>
                <a:cs typeface="Roboto"/>
                <a:sym typeface="Roboto"/>
              </a:rPr>
              <a:t>salesd4 </a:t>
            </a:r>
            <a:r>
              <a:rPr lang="en" sz="1100">
                <a:solidFill>
                  <a:srgbClr val="999999"/>
                </a:solidFill>
                <a:latin typeface="Roboto"/>
                <a:ea typeface="Roboto"/>
                <a:cs typeface="Roboto"/>
                <a:sym typeface="Roboto"/>
              </a:rPr>
              <a:t>&lt;-</a:t>
            </a:r>
            <a:br>
              <a:rPr lang="en" sz="1100">
                <a:latin typeface="Roboto"/>
                <a:ea typeface="Roboto"/>
                <a:cs typeface="Roboto"/>
                <a:sym typeface="Roboto"/>
              </a:rPr>
            </a:br>
            <a:r>
              <a:rPr lang="en" sz="1100">
                <a:latin typeface="Roboto"/>
                <a:ea typeface="Roboto"/>
                <a:cs typeface="Roboto"/>
                <a:sym typeface="Roboto"/>
              </a:rPr>
              <a:t>  sales_s1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filter(Dept </a:t>
            </a:r>
            <a:r>
              <a:rPr lang="en" sz="1100">
                <a:solidFill>
                  <a:srgbClr val="999999"/>
                </a:solidFill>
                <a:latin typeface="Roboto"/>
                <a:ea typeface="Roboto"/>
                <a:cs typeface="Roboto"/>
                <a:sym typeface="Roboto"/>
              </a:rPr>
              <a:t>== </a:t>
            </a:r>
            <a:r>
              <a:rPr lang="en" sz="1100">
                <a:solidFill>
                  <a:srgbClr val="0000FF"/>
                </a:solidFill>
                <a:latin typeface="Roboto"/>
                <a:ea typeface="Roboto"/>
                <a:cs typeface="Roboto"/>
                <a:sym typeface="Roboto"/>
              </a:rPr>
              <a:t>4</a:t>
            </a:r>
            <a:r>
              <a:rPr lang="en" sz="1100">
                <a:latin typeface="Roboto"/>
                <a:ea typeface="Roboto"/>
                <a:cs typeface="Roboto"/>
                <a:sym typeface="Roboto"/>
              </a:rPr>
              <a:t>)# Select department 4 only </a:t>
            </a:r>
            <a:br>
              <a:rPr lang="en" sz="1100">
                <a:solidFill>
                  <a:srgbClr val="085631"/>
                </a:solidFill>
                <a:latin typeface="Roboto"/>
                <a:ea typeface="Roboto"/>
                <a:cs typeface="Roboto"/>
                <a:sym typeface="Roboto"/>
              </a:rPr>
            </a:br>
            <a:r>
              <a:rPr lang="en" sz="1100">
                <a:solidFill>
                  <a:srgbClr val="085631"/>
                </a:solidFill>
                <a:latin typeface="Roboto"/>
                <a:ea typeface="Roboto"/>
                <a:cs typeface="Roboto"/>
                <a:sym typeface="Roboto"/>
              </a:rPr>
              <a:t>#plot department 4 2 year complete sales</a:t>
            </a:r>
            <a:br>
              <a:rPr lang="en" sz="1100">
                <a:solidFill>
                  <a:srgbClr val="085631"/>
                </a:solidFill>
                <a:latin typeface="Roboto"/>
                <a:ea typeface="Roboto"/>
                <a:cs typeface="Roboto"/>
                <a:sym typeface="Roboto"/>
              </a:rPr>
            </a:br>
            <a:r>
              <a:rPr lang="en" sz="1100">
                <a:latin typeface="Roboto"/>
                <a:ea typeface="Roboto"/>
                <a:cs typeface="Roboto"/>
                <a:sym typeface="Roboto"/>
              </a:rPr>
              <a:t>salesd4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dplyr::select(Date, Weekly_Sales)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gather(type, sales, -Date) </a:t>
            </a:r>
            <a:r>
              <a:rPr lang="en" sz="1100">
                <a:solidFill>
                  <a:srgbClr val="999999"/>
                </a:solidFill>
                <a:latin typeface="Roboto"/>
                <a:ea typeface="Roboto"/>
                <a:cs typeface="Roboto"/>
                <a:sym typeface="Roboto"/>
              </a:rPr>
              <a:t>%&gt;%</a:t>
            </a:r>
            <a:br>
              <a:rPr lang="en" sz="1100">
                <a:latin typeface="Roboto"/>
                <a:ea typeface="Roboto"/>
                <a:cs typeface="Roboto"/>
                <a:sym typeface="Roboto"/>
              </a:rPr>
            </a:br>
            <a:r>
              <a:rPr lang="en" sz="1100">
                <a:latin typeface="Roboto"/>
                <a:ea typeface="Roboto"/>
                <a:cs typeface="Roboto"/>
                <a:sym typeface="Roboto"/>
              </a:rPr>
              <a:t>  ggplot(aes(x = Date, y = sales)) +</a:t>
            </a:r>
            <a:br>
              <a:rPr lang="en" sz="1100">
                <a:latin typeface="Roboto"/>
                <a:ea typeface="Roboto"/>
                <a:cs typeface="Roboto"/>
                <a:sym typeface="Roboto"/>
              </a:rPr>
            </a:br>
            <a:r>
              <a:rPr lang="en" sz="1100">
                <a:latin typeface="Roboto"/>
                <a:ea typeface="Roboto"/>
                <a:cs typeface="Roboto"/>
                <a:sym typeface="Roboto"/>
              </a:rPr>
              <a:t>  geom_line() +</a:t>
            </a:r>
            <a:br>
              <a:rPr lang="en" sz="1100">
                <a:latin typeface="Roboto"/>
                <a:ea typeface="Roboto"/>
                <a:cs typeface="Roboto"/>
                <a:sym typeface="Roboto"/>
              </a:rPr>
            </a:br>
            <a:r>
              <a:rPr lang="en" sz="1100">
                <a:latin typeface="Roboto"/>
                <a:ea typeface="Roboto"/>
                <a:cs typeface="Roboto"/>
                <a:sym typeface="Roboto"/>
              </a:rPr>
              <a:t>  ylim(</a:t>
            </a:r>
            <a:r>
              <a:rPr lang="en" sz="1100">
                <a:solidFill>
                  <a:srgbClr val="0000FF"/>
                </a:solidFill>
                <a:latin typeface="Roboto"/>
                <a:ea typeface="Roboto"/>
                <a:cs typeface="Roboto"/>
                <a:sym typeface="Roboto"/>
              </a:rPr>
              <a:t>30000</a:t>
            </a:r>
            <a:r>
              <a:rPr lang="en" sz="1100">
                <a:latin typeface="Roboto"/>
                <a:ea typeface="Roboto"/>
                <a:cs typeface="Roboto"/>
                <a:sym typeface="Roboto"/>
              </a:rPr>
              <a:t>, </a:t>
            </a:r>
            <a:r>
              <a:rPr lang="en" sz="1100">
                <a:solidFill>
                  <a:srgbClr val="0000FF"/>
                </a:solidFill>
                <a:latin typeface="Roboto"/>
                <a:ea typeface="Roboto"/>
                <a:cs typeface="Roboto"/>
                <a:sym typeface="Roboto"/>
              </a:rPr>
              <a:t>70000</a:t>
            </a:r>
            <a:r>
              <a:rPr lang="en" sz="1100">
                <a:latin typeface="Roboto"/>
                <a:ea typeface="Roboto"/>
                <a:cs typeface="Roboto"/>
                <a:sym typeface="Roboto"/>
              </a:rPr>
              <a:t>) +</a:t>
            </a:r>
            <a:br>
              <a:rPr lang="en" sz="1100">
                <a:latin typeface="Roboto"/>
                <a:ea typeface="Roboto"/>
                <a:cs typeface="Roboto"/>
                <a:sym typeface="Roboto"/>
              </a:rPr>
            </a:br>
            <a:r>
              <a:rPr lang="en" sz="1100">
                <a:latin typeface="Roboto"/>
                <a:ea typeface="Roboto"/>
                <a:cs typeface="Roboto"/>
                <a:sym typeface="Roboto"/>
              </a:rPr>
              <a:t>  facet_wrap(~type, ncol = </a:t>
            </a:r>
            <a:r>
              <a:rPr lang="en" sz="1100">
                <a:solidFill>
                  <a:srgbClr val="0000FF"/>
                </a:solidFill>
                <a:latin typeface="Roboto"/>
                <a:ea typeface="Roboto"/>
                <a:cs typeface="Roboto"/>
                <a:sym typeface="Roboto"/>
              </a:rPr>
              <a:t>1</a:t>
            </a:r>
            <a:r>
              <a:rPr lang="en" sz="1100">
                <a:latin typeface="Roboto"/>
                <a:ea typeface="Roboto"/>
                <a:cs typeface="Roboto"/>
                <a:sym typeface="Roboto"/>
              </a:rPr>
              <a:t>)</a:t>
            </a:r>
            <a:endParaRPr sz="1200">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Transformation</a:t>
            </a:r>
            <a:endParaRPr/>
          </a:p>
        </p:txBody>
      </p:sp>
      <p:sp>
        <p:nvSpPr>
          <p:cNvPr id="144" name="Google Shape;144;p20"/>
          <p:cNvSpPr txBox="1">
            <a:spLocks noGrp="1"/>
          </p:cNvSpPr>
          <p:nvPr>
            <p:ph type="body" idx="1"/>
          </p:nvPr>
        </p:nvSpPr>
        <p:spPr>
          <a:xfrm>
            <a:off x="226075" y="1432225"/>
            <a:ext cx="2808000" cy="33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carry out ARIMA, we need to transform our data frame into a time series.</a:t>
            </a:r>
            <a:endParaRPr/>
          </a:p>
          <a:p>
            <a:pPr marL="0" lvl="0" indent="0" algn="l" rtl="0">
              <a:spcBef>
                <a:spcPts val="1600"/>
              </a:spcBef>
              <a:spcAft>
                <a:spcPts val="0"/>
              </a:spcAft>
              <a:buNone/>
            </a:pPr>
            <a:r>
              <a:rPr lang="en"/>
              <a:t>We first remove the columns Store and Dept since these are redundant after filtering for Store 1 and Dept 4. </a:t>
            </a:r>
            <a:endParaRPr/>
          </a:p>
          <a:p>
            <a:pPr marL="0" lvl="0" indent="0" algn="l" rtl="0">
              <a:spcBef>
                <a:spcPts val="1600"/>
              </a:spcBef>
              <a:spcAft>
                <a:spcPts val="0"/>
              </a:spcAft>
              <a:buNone/>
            </a:pPr>
            <a:r>
              <a:rPr lang="en"/>
              <a:t>We then create two new columns from the Date field: Month and Year</a:t>
            </a:r>
            <a:endParaRPr/>
          </a:p>
          <a:p>
            <a:pPr marL="0" lvl="0" indent="0" algn="l" rtl="0">
              <a:spcBef>
                <a:spcPts val="1600"/>
              </a:spcBef>
              <a:spcAft>
                <a:spcPts val="1600"/>
              </a:spcAft>
              <a:buNone/>
            </a:pPr>
            <a:r>
              <a:rPr lang="en"/>
              <a:t>Finally, we transform the data frame into a time series with by year and month.</a:t>
            </a:r>
            <a:endParaRPr/>
          </a:p>
        </p:txBody>
      </p:sp>
      <p:sp>
        <p:nvSpPr>
          <p:cNvPr id="145" name="Google Shape;145;p20"/>
          <p:cNvSpPr txBox="1"/>
          <p:nvPr/>
        </p:nvSpPr>
        <p:spPr>
          <a:xfrm>
            <a:off x="3372350" y="75550"/>
            <a:ext cx="5743800" cy="24768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85631"/>
                </a:solidFill>
                <a:latin typeface="Roboto"/>
                <a:ea typeface="Roboto"/>
                <a:cs typeface="Roboto"/>
                <a:sym typeface="Roboto"/>
              </a:rPr>
              <a:t>#remove store and dept columns (already filtered data to be Store 1 Dept 4 only)</a:t>
            </a:r>
            <a:br>
              <a:rPr lang="en" sz="1000">
                <a:latin typeface="Roboto"/>
                <a:ea typeface="Roboto"/>
                <a:cs typeface="Roboto"/>
                <a:sym typeface="Roboto"/>
              </a:rPr>
            </a:br>
            <a:r>
              <a:rPr lang="en" sz="1000">
                <a:latin typeface="Roboto"/>
                <a:ea typeface="Roboto"/>
                <a:cs typeface="Roboto"/>
                <a:sym typeface="Roboto"/>
              </a:rPr>
              <a:t>head(salesd4_2year)</a:t>
            </a:r>
            <a:br>
              <a:rPr lang="en" sz="1000">
                <a:latin typeface="Roboto"/>
                <a:ea typeface="Roboto"/>
                <a:cs typeface="Roboto"/>
                <a:sym typeface="Roboto"/>
              </a:rPr>
            </a:br>
            <a:r>
              <a:rPr lang="en" sz="1000">
                <a:latin typeface="Roboto"/>
                <a:ea typeface="Roboto"/>
                <a:cs typeface="Roboto"/>
                <a:sym typeface="Roboto"/>
              </a:rPr>
              <a:t>salesd4 = select(salesd4, -c (Store, Dept))</a:t>
            </a:r>
            <a:br>
              <a:rPr lang="en" sz="1000">
                <a:latin typeface="Roboto"/>
                <a:ea typeface="Roboto"/>
                <a:cs typeface="Roboto"/>
                <a:sym typeface="Roboto"/>
              </a:rPr>
            </a:br>
            <a:br>
              <a:rPr lang="en" sz="1000">
                <a:latin typeface="Roboto"/>
                <a:ea typeface="Roboto"/>
                <a:cs typeface="Roboto"/>
                <a:sym typeface="Roboto"/>
              </a:rPr>
            </a:br>
            <a:r>
              <a:rPr lang="en" sz="1000">
                <a:solidFill>
                  <a:srgbClr val="085631"/>
                </a:solidFill>
                <a:latin typeface="Roboto"/>
                <a:ea typeface="Roboto"/>
                <a:cs typeface="Roboto"/>
                <a:sym typeface="Roboto"/>
              </a:rPr>
              <a:t>#create 2 new columns Month and Year</a:t>
            </a:r>
            <a:br>
              <a:rPr lang="en" sz="1000">
                <a:latin typeface="Roboto"/>
                <a:ea typeface="Roboto"/>
                <a:cs typeface="Roboto"/>
                <a:sym typeface="Roboto"/>
              </a:rPr>
            </a:br>
            <a:r>
              <a:rPr lang="en" sz="1000">
                <a:latin typeface="Roboto"/>
                <a:ea typeface="Roboto"/>
                <a:cs typeface="Roboto"/>
                <a:sym typeface="Roboto"/>
              </a:rPr>
              <a:t>salesd4_m =</a:t>
            </a:r>
            <a:br>
              <a:rPr lang="en" sz="1000">
                <a:latin typeface="Roboto"/>
                <a:ea typeface="Roboto"/>
                <a:cs typeface="Roboto"/>
                <a:sym typeface="Roboto"/>
              </a:rPr>
            </a:br>
            <a:r>
              <a:rPr lang="en" sz="1000">
                <a:latin typeface="Roboto"/>
                <a:ea typeface="Roboto"/>
                <a:cs typeface="Roboto"/>
                <a:sym typeface="Roboto"/>
              </a:rPr>
              <a:t>  salesd4 %&gt;%</a:t>
            </a:r>
            <a:br>
              <a:rPr lang="en" sz="1000">
                <a:latin typeface="Roboto"/>
                <a:ea typeface="Roboto"/>
                <a:cs typeface="Roboto"/>
                <a:sym typeface="Roboto"/>
              </a:rPr>
            </a:br>
            <a:r>
              <a:rPr lang="en" sz="1000">
                <a:latin typeface="Roboto"/>
                <a:ea typeface="Roboto"/>
                <a:cs typeface="Roboto"/>
                <a:sym typeface="Roboto"/>
              </a:rPr>
              <a:t>  mutate(month = format(Date, "%m"), year = format(Date, "%Y")) %&gt;%</a:t>
            </a:r>
            <a:br>
              <a:rPr lang="en" sz="1000">
                <a:latin typeface="Roboto"/>
                <a:ea typeface="Roboto"/>
                <a:cs typeface="Roboto"/>
                <a:sym typeface="Roboto"/>
              </a:rPr>
            </a:br>
            <a:r>
              <a:rPr lang="en" sz="1000">
                <a:latin typeface="Roboto"/>
                <a:ea typeface="Roboto"/>
                <a:cs typeface="Roboto"/>
                <a:sym typeface="Roboto"/>
              </a:rPr>
              <a:t>  group_by(month, year) %&gt;%</a:t>
            </a:r>
            <a:br>
              <a:rPr lang="en" sz="1000">
                <a:latin typeface="Roboto"/>
                <a:ea typeface="Roboto"/>
                <a:cs typeface="Roboto"/>
                <a:sym typeface="Roboto"/>
              </a:rPr>
            </a:br>
            <a:r>
              <a:rPr lang="en" sz="1000">
                <a:latin typeface="Roboto"/>
                <a:ea typeface="Roboto"/>
                <a:cs typeface="Roboto"/>
                <a:sym typeface="Roboto"/>
              </a:rPr>
              <a:t>  summarise(total = sum(Weekly_Sales))</a:t>
            </a:r>
            <a:br>
              <a:rPr lang="en" sz="1000">
                <a:latin typeface="Roboto"/>
                <a:ea typeface="Roboto"/>
                <a:cs typeface="Roboto"/>
                <a:sym typeface="Roboto"/>
              </a:rPr>
            </a:br>
            <a:br>
              <a:rPr lang="en" sz="1000">
                <a:latin typeface="Roboto"/>
                <a:ea typeface="Roboto"/>
                <a:cs typeface="Roboto"/>
                <a:sym typeface="Roboto"/>
              </a:rPr>
            </a:br>
            <a:r>
              <a:rPr lang="en" sz="1000">
                <a:solidFill>
                  <a:srgbClr val="085631"/>
                </a:solidFill>
                <a:latin typeface="Roboto"/>
                <a:ea typeface="Roboto"/>
                <a:cs typeface="Roboto"/>
                <a:sym typeface="Roboto"/>
              </a:rPr>
              <a:t>#create time series with 12 month cycle starting Feb 2010 and ending Oct 2012</a:t>
            </a:r>
            <a:br>
              <a:rPr lang="en" sz="1000">
                <a:latin typeface="Roboto"/>
                <a:ea typeface="Roboto"/>
                <a:cs typeface="Roboto"/>
                <a:sym typeface="Roboto"/>
              </a:rPr>
            </a:br>
            <a:r>
              <a:rPr lang="en" sz="1000">
                <a:latin typeface="Roboto"/>
                <a:ea typeface="Roboto"/>
                <a:cs typeface="Roboto"/>
                <a:sym typeface="Roboto"/>
              </a:rPr>
              <a:t>salesd4_ts &lt;- ts(salesd4_m$total, freq = 12, start = c(2010, 2), end = c(2012, 10)) # transform to ts</a:t>
            </a:r>
            <a:br>
              <a:rPr lang="en" sz="1000">
                <a:latin typeface="Roboto"/>
                <a:ea typeface="Roboto"/>
                <a:cs typeface="Roboto"/>
                <a:sym typeface="Roboto"/>
              </a:rPr>
            </a:br>
            <a:r>
              <a:rPr lang="en" sz="1000">
                <a:latin typeface="Roboto"/>
                <a:ea typeface="Roboto"/>
                <a:cs typeface="Roboto"/>
                <a:sym typeface="Roboto"/>
              </a:rPr>
              <a:t>print(salesd4_ts, digits = 3)</a:t>
            </a:r>
            <a:br>
              <a:rPr lang="en" sz="1000">
                <a:latin typeface="Roboto"/>
                <a:ea typeface="Roboto"/>
                <a:cs typeface="Roboto"/>
                <a:sym typeface="Roboto"/>
              </a:rPr>
            </a:br>
            <a:r>
              <a:rPr lang="en" sz="1000">
                <a:latin typeface="Roboto"/>
                <a:ea typeface="Roboto"/>
                <a:cs typeface="Roboto"/>
                <a:sym typeface="Roboto"/>
              </a:rPr>
              <a:t>str(salesd4_ts)</a:t>
            </a:r>
            <a:endParaRPr sz="1000">
              <a:latin typeface="Roboto"/>
              <a:ea typeface="Roboto"/>
              <a:cs typeface="Roboto"/>
              <a:sym typeface="Roboto"/>
            </a:endParaRPr>
          </a:p>
        </p:txBody>
      </p:sp>
      <p:pic>
        <p:nvPicPr>
          <p:cNvPr id="146" name="Google Shape;146;p20"/>
          <p:cNvPicPr preferRelativeResize="0"/>
          <p:nvPr/>
        </p:nvPicPr>
        <p:blipFill rotWithShape="1">
          <a:blip r:embed="rId3">
            <a:alphaModFix/>
          </a:blip>
          <a:srcRect b="7123"/>
          <a:stretch/>
        </p:blipFill>
        <p:spPr>
          <a:xfrm>
            <a:off x="3372350" y="4445475"/>
            <a:ext cx="5743800" cy="587825"/>
          </a:xfrm>
          <a:prstGeom prst="rect">
            <a:avLst/>
          </a:prstGeom>
          <a:noFill/>
          <a:ln>
            <a:noFill/>
          </a:ln>
        </p:spPr>
      </p:pic>
      <p:pic>
        <p:nvPicPr>
          <p:cNvPr id="147" name="Google Shape;147;p20"/>
          <p:cNvPicPr preferRelativeResize="0"/>
          <p:nvPr/>
        </p:nvPicPr>
        <p:blipFill>
          <a:blip r:embed="rId4">
            <a:alphaModFix/>
          </a:blip>
          <a:stretch>
            <a:fillRect/>
          </a:stretch>
        </p:blipFill>
        <p:spPr>
          <a:xfrm>
            <a:off x="4422375" y="2595700"/>
            <a:ext cx="3086100" cy="1333500"/>
          </a:xfrm>
          <a:prstGeom prst="rect">
            <a:avLst/>
          </a:prstGeom>
          <a:noFill/>
          <a:ln>
            <a:noFill/>
          </a:ln>
        </p:spPr>
      </p:pic>
      <p:sp>
        <p:nvSpPr>
          <p:cNvPr id="148" name="Google Shape;148;p20"/>
          <p:cNvSpPr/>
          <p:nvPr/>
        </p:nvSpPr>
        <p:spPr>
          <a:xfrm>
            <a:off x="5870650" y="4054575"/>
            <a:ext cx="390900" cy="390900"/>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226078" y="10652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Decomposition</a:t>
            </a:r>
            <a:endParaRPr/>
          </a:p>
        </p:txBody>
      </p:sp>
      <p:sp>
        <p:nvSpPr>
          <p:cNvPr id="154" name="Google Shape;154;p21"/>
          <p:cNvSpPr txBox="1">
            <a:spLocks noGrp="1"/>
          </p:cNvSpPr>
          <p:nvPr>
            <p:ph type="body" idx="1"/>
          </p:nvPr>
        </p:nvSpPr>
        <p:spPr>
          <a:xfrm>
            <a:off x="226075" y="1019075"/>
            <a:ext cx="2808000" cy="4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new retail time series for department 4, we decomposed it into the trend components. </a:t>
            </a:r>
            <a:endParaRPr/>
          </a:p>
          <a:p>
            <a:pPr marL="0" lvl="0" indent="0" algn="l" rtl="0">
              <a:spcBef>
                <a:spcPts val="1600"/>
              </a:spcBef>
              <a:spcAft>
                <a:spcPts val="0"/>
              </a:spcAft>
              <a:buNone/>
            </a:pPr>
            <a:r>
              <a:rPr lang="en"/>
              <a:t>During the transformation from dataframe to time series, there was some variation in data due to the aggregation of sales. We do not feel this was a significant impact to our model since the intention of the ARIMA forecast is to only determine if the cyclical sales trends persist. </a:t>
            </a:r>
            <a:endParaRPr/>
          </a:p>
          <a:p>
            <a:pPr marL="0" lvl="0" indent="0" algn="l" rtl="0">
              <a:spcBef>
                <a:spcPts val="1600"/>
              </a:spcBef>
              <a:spcAft>
                <a:spcPts val="1600"/>
              </a:spcAft>
              <a:buNone/>
            </a:pPr>
            <a:endParaRPr/>
          </a:p>
        </p:txBody>
      </p:sp>
      <p:sp>
        <p:nvSpPr>
          <p:cNvPr id="155" name="Google Shape;155;p21"/>
          <p:cNvSpPr txBox="1"/>
          <p:nvPr/>
        </p:nvSpPr>
        <p:spPr>
          <a:xfrm>
            <a:off x="3435025" y="3499050"/>
            <a:ext cx="5343600" cy="15336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85631"/>
                </a:solidFill>
                <a:latin typeface="Roboto"/>
                <a:ea typeface="Roboto"/>
                <a:cs typeface="Roboto"/>
                <a:sym typeface="Roboto"/>
              </a:rPr>
              <a:t>#breakdown ts into components</a:t>
            </a:r>
            <a:br>
              <a:rPr lang="en" sz="1000">
                <a:solidFill>
                  <a:srgbClr val="085631"/>
                </a:solidFill>
                <a:latin typeface="Roboto"/>
                <a:ea typeface="Roboto"/>
                <a:cs typeface="Roboto"/>
                <a:sym typeface="Roboto"/>
              </a:rPr>
            </a:br>
            <a:r>
              <a:rPr lang="en" sz="1000">
                <a:latin typeface="Roboto"/>
                <a:ea typeface="Roboto"/>
                <a:cs typeface="Roboto"/>
                <a:sym typeface="Roboto"/>
              </a:rPr>
              <a:t>ts = decompose(salesd4_ts)</a:t>
            </a:r>
            <a:br>
              <a:rPr lang="en" sz="1000">
                <a:latin typeface="Roboto"/>
                <a:ea typeface="Roboto"/>
                <a:cs typeface="Roboto"/>
                <a:sym typeface="Roboto"/>
              </a:rPr>
            </a:br>
            <a:r>
              <a:rPr lang="en" sz="1000">
                <a:solidFill>
                  <a:srgbClr val="085631"/>
                </a:solidFill>
                <a:latin typeface="Roboto"/>
                <a:ea typeface="Roboto"/>
                <a:cs typeface="Roboto"/>
                <a:sym typeface="Roboto"/>
              </a:rPr>
              <a:t>#get seasonal figures</a:t>
            </a:r>
            <a:br>
              <a:rPr lang="en" sz="1000">
                <a:latin typeface="Roboto"/>
                <a:ea typeface="Roboto"/>
                <a:cs typeface="Roboto"/>
                <a:sym typeface="Roboto"/>
              </a:rPr>
            </a:br>
            <a:r>
              <a:rPr lang="en" sz="1000">
                <a:latin typeface="Roboto"/>
                <a:ea typeface="Roboto"/>
                <a:cs typeface="Roboto"/>
                <a:sym typeface="Roboto"/>
              </a:rPr>
              <a:t>ts$figure</a:t>
            </a:r>
            <a:br>
              <a:rPr lang="en" sz="1000">
                <a:latin typeface="Roboto"/>
                <a:ea typeface="Roboto"/>
                <a:cs typeface="Roboto"/>
                <a:sym typeface="Roboto"/>
              </a:rPr>
            </a:br>
            <a:r>
              <a:rPr lang="en" sz="1000">
                <a:latin typeface="Roboto"/>
                <a:ea typeface="Roboto"/>
                <a:cs typeface="Roboto"/>
                <a:sym typeface="Roboto"/>
              </a:rPr>
              <a:t>plot(ts$figure, type="b", xaxt="n", xlab="")</a:t>
            </a:r>
            <a:br>
              <a:rPr lang="en" sz="1000">
                <a:solidFill>
                  <a:srgbClr val="085631"/>
                </a:solidFill>
                <a:latin typeface="Roboto"/>
                <a:ea typeface="Roboto"/>
                <a:cs typeface="Roboto"/>
                <a:sym typeface="Roboto"/>
              </a:rPr>
            </a:br>
            <a:r>
              <a:rPr lang="en" sz="1000">
                <a:solidFill>
                  <a:srgbClr val="085631"/>
                </a:solidFill>
                <a:latin typeface="Roboto"/>
                <a:ea typeface="Roboto"/>
                <a:cs typeface="Roboto"/>
                <a:sym typeface="Roboto"/>
              </a:rPr>
              <a:t># get names of 12 months in English words</a:t>
            </a:r>
            <a:br>
              <a:rPr lang="en" sz="1000">
                <a:solidFill>
                  <a:srgbClr val="085631"/>
                </a:solidFill>
                <a:latin typeface="Roboto"/>
                <a:ea typeface="Roboto"/>
                <a:cs typeface="Roboto"/>
                <a:sym typeface="Roboto"/>
              </a:rPr>
            </a:br>
            <a:r>
              <a:rPr lang="en" sz="1000">
                <a:latin typeface="Roboto"/>
                <a:ea typeface="Roboto"/>
                <a:cs typeface="Roboto"/>
                <a:sym typeface="Roboto"/>
              </a:rPr>
              <a:t>monthNames &lt;- months(ISOdate(2010,1:12,1))</a:t>
            </a:r>
            <a:br>
              <a:rPr lang="en" sz="1000">
                <a:latin typeface="Roboto"/>
                <a:ea typeface="Roboto"/>
                <a:cs typeface="Roboto"/>
                <a:sym typeface="Roboto"/>
              </a:rPr>
            </a:br>
            <a:r>
              <a:rPr lang="en" sz="1000">
                <a:latin typeface="Roboto"/>
                <a:ea typeface="Roboto"/>
                <a:cs typeface="Roboto"/>
                <a:sym typeface="Roboto"/>
              </a:rPr>
              <a:t>axis(1, at=1:12, labels=monthNames, las=2)</a:t>
            </a:r>
            <a:br>
              <a:rPr lang="en" sz="1000">
                <a:latin typeface="Roboto"/>
                <a:ea typeface="Roboto"/>
                <a:cs typeface="Roboto"/>
                <a:sym typeface="Roboto"/>
              </a:rPr>
            </a:br>
            <a:r>
              <a:rPr lang="en" sz="1000">
                <a:latin typeface="Roboto"/>
                <a:ea typeface="Roboto"/>
                <a:cs typeface="Roboto"/>
                <a:sym typeface="Roboto"/>
              </a:rPr>
              <a:t>plot(ts)</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pic>
        <p:nvPicPr>
          <p:cNvPr id="156" name="Google Shape;156;p21"/>
          <p:cNvPicPr preferRelativeResize="0"/>
          <p:nvPr/>
        </p:nvPicPr>
        <p:blipFill>
          <a:blip r:embed="rId3">
            <a:alphaModFix/>
          </a:blip>
          <a:stretch>
            <a:fillRect/>
          </a:stretch>
        </p:blipFill>
        <p:spPr>
          <a:xfrm>
            <a:off x="3435025" y="106525"/>
            <a:ext cx="5343601" cy="3303569"/>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1828</Words>
  <Application>Microsoft Office PowerPoint</Application>
  <PresentationFormat>On-screen Show (16:9)</PresentationFormat>
  <Paragraphs>184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Roboto Medium</vt:lpstr>
      <vt:lpstr>Roboto</vt:lpstr>
      <vt:lpstr>Comfortaa</vt:lpstr>
      <vt:lpstr>Arial</vt:lpstr>
      <vt:lpstr>Material</vt:lpstr>
      <vt:lpstr>Time Series Analysis of Retail Data Investigating the Impact of Marketing on Sales </vt:lpstr>
      <vt:lpstr>Background &amp; Context</vt:lpstr>
      <vt:lpstr>Analytical Solution</vt:lpstr>
      <vt:lpstr>Data Understanding &amp; Exploration</vt:lpstr>
      <vt:lpstr>Visualizing the Data</vt:lpstr>
      <vt:lpstr>Model 1:  Validating Trends with ARIMA</vt:lpstr>
      <vt:lpstr>Data Preparation</vt:lpstr>
      <vt:lpstr>Data Transformation</vt:lpstr>
      <vt:lpstr>Decomposition</vt:lpstr>
      <vt:lpstr>ARIMA Forecasting</vt:lpstr>
      <vt:lpstr>Model 2: Predicting Marketing Campaign Results  </vt:lpstr>
      <vt:lpstr>Creating a Marketing Campaign</vt:lpstr>
      <vt:lpstr>Comparing Historical Data to Marketing Campaign Projections</vt:lpstr>
      <vt:lpstr>Creating Time Series for Bayesian Analysis</vt:lpstr>
      <vt:lpstr>Visualization: Parallel Coordinate Plot</vt:lpstr>
      <vt:lpstr>Results Discussion</vt:lpstr>
      <vt:lpstr>Deployment</vt:lpstr>
      <vt:lpstr>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lpstr>Walkthru of Shiny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 of Retail Data Investigating the Impact of Marketing on Sales </dc:title>
  <cp:lastModifiedBy>Jessee</cp:lastModifiedBy>
  <cp:revision>1</cp:revision>
  <dcterms:modified xsi:type="dcterms:W3CDTF">2019-06-12T03:42:39Z</dcterms:modified>
</cp:coreProperties>
</file>